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handoutMasterIdLst>
    <p:handoutMasterId r:id="rId16"/>
  </p:handoutMasterIdLst>
  <p:sldIdLst>
    <p:sldId id="258" r:id="rId2"/>
    <p:sldId id="259" r:id="rId3"/>
    <p:sldId id="266" r:id="rId4"/>
    <p:sldId id="260" r:id="rId5"/>
    <p:sldId id="261" r:id="rId6"/>
    <p:sldId id="262" r:id="rId7"/>
    <p:sldId id="271" r:id="rId8"/>
    <p:sldId id="263" r:id="rId9"/>
    <p:sldId id="265" r:id="rId10"/>
    <p:sldId id="270" r:id="rId11"/>
    <p:sldId id="269" r:id="rId12"/>
    <p:sldId id="267"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5E7D"/>
    <a:srgbClr val="000000"/>
    <a:srgbClr val="FFFFFF"/>
    <a:srgbClr val="617EA5"/>
    <a:srgbClr val="5F9471"/>
    <a:srgbClr val="656386"/>
    <a:srgbClr val="7D95B5"/>
    <a:srgbClr val="DA6542"/>
    <a:srgbClr val="E8AF10"/>
    <a:srgbClr val="548C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81" autoAdjust="0"/>
    <p:restoredTop sz="52113"/>
  </p:normalViewPr>
  <p:slideViewPr>
    <p:cSldViewPr>
      <p:cViewPr varScale="1">
        <p:scale>
          <a:sx n="58" d="100"/>
          <a:sy n="58" d="100"/>
        </p:scale>
        <p:origin x="708" y="72"/>
      </p:cViewPr>
      <p:guideLst>
        <p:guide orient="horz" pos="2160"/>
        <p:guide pos="3840"/>
      </p:guideLst>
    </p:cSldViewPr>
  </p:slideViewPr>
  <p:notesTextViewPr>
    <p:cViewPr>
      <p:scale>
        <a:sx n="1" d="1"/>
        <a:sy n="1" d="1"/>
      </p:scale>
      <p:origin x="0" y="0"/>
    </p:cViewPr>
  </p:notesTextViewPr>
  <p:notesViewPr>
    <p:cSldViewPr>
      <p:cViewPr varScale="1">
        <p:scale>
          <a:sx n="83" d="100"/>
          <a:sy n="83" d="100"/>
        </p:scale>
        <p:origin x="31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620194-698F-4FA7-A9BA-48BC0D3F1682}" type="datetimeFigureOut">
              <a:rPr lang="en-GB" smtClean="0"/>
              <a:t>16/10/2019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92BDCE-D661-45DC-BDFD-45CD5B86B0E4}" type="slidenum">
              <a:rPr lang="en-GB" smtClean="0"/>
              <a:t>‹#›</a:t>
            </a:fld>
            <a:endParaRPr lang="en-GB"/>
          </a:p>
        </p:txBody>
      </p:sp>
    </p:spTree>
    <p:extLst>
      <p:ext uri="{BB962C8B-B14F-4D97-AF65-F5344CB8AC3E}">
        <p14:creationId xmlns:p14="http://schemas.microsoft.com/office/powerpoint/2010/main" val="1751461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E7EDC-BBB5-4451-B0B7-459923F3ED63}" type="datetimeFigureOut">
              <a:rPr lang="sv-SE" smtClean="0"/>
              <a:t>2019-10-16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79150-6D3D-4913-B535-F665DA36A38D}" type="slidenum">
              <a:rPr lang="sv-SE" smtClean="0"/>
              <a:t>‹#›</a:t>
            </a:fld>
            <a:endParaRPr lang="sv-SE"/>
          </a:p>
        </p:txBody>
      </p:sp>
    </p:spTree>
    <p:extLst>
      <p:ext uri="{BB962C8B-B14F-4D97-AF65-F5344CB8AC3E}">
        <p14:creationId xmlns:p14="http://schemas.microsoft.com/office/powerpoint/2010/main" val="432290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c.europa.eu/environment/nature/legislation/fitness_check/docs/study_evaluation_support_fitness_check_nature_directives.pdf"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edepot.wur.nl/385796" TargetMode="External"/><Relationship Id="rId4" Type="http://schemas.openxmlformats.org/officeDocument/2006/relationships/hyperlink" Target="https://www.eea.europa.eu/data-and-maps/dashboards/natura-2000-barometer"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europa.eu/info/news/eu-nature-action-plan-revised-guidance-managing-protected-natura-2000-areas-2018-nov-21_e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ec.europa.eu/environment/nature/natura2000/management/docs/commission_note/commission_note2_EN.pdf"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r.europa.eu/en/our-work/Documents/Territorial-impact-assessment/birds-and-habitats-directives.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c.europa.eu/environment/nature/natura2000/management/guidance_en.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IEEP is an independent environmental policy think-tank</a:t>
            </a:r>
            <a:r>
              <a:rPr lang="de-DE" baseline="0" dirty="0" smtClean="0"/>
              <a:t> – we work at the EU and global levels. </a:t>
            </a:r>
            <a:r>
              <a:rPr lang="de-DE" baseline="0" smtClean="0"/>
              <a:t>In the IEEP biodiversity programme we are involved in a number of support contracts to DG ENV, which is what I will talk to you about today.</a:t>
            </a:r>
            <a:endParaRPr lang="de-DE" dirty="0"/>
          </a:p>
        </p:txBody>
      </p:sp>
      <p:sp>
        <p:nvSpPr>
          <p:cNvPr id="4" name="Slide Number Placeholder 3"/>
          <p:cNvSpPr>
            <a:spLocks noGrp="1"/>
          </p:cNvSpPr>
          <p:nvPr>
            <p:ph type="sldNum" sz="quarter" idx="10"/>
          </p:nvPr>
        </p:nvSpPr>
        <p:spPr/>
        <p:txBody>
          <a:bodyPr/>
          <a:lstStyle/>
          <a:p>
            <a:fld id="{1BE79150-6D3D-4913-B535-F665DA36A38D}" type="slidenum">
              <a:rPr lang="sv-SE" smtClean="0"/>
              <a:t>1</a:t>
            </a:fld>
            <a:endParaRPr lang="sv-SE"/>
          </a:p>
        </p:txBody>
      </p:sp>
    </p:spTree>
    <p:extLst>
      <p:ext uri="{BB962C8B-B14F-4D97-AF65-F5344CB8AC3E}">
        <p14:creationId xmlns:p14="http://schemas.microsoft.com/office/powerpoint/2010/main" val="440009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endParaRPr lang="de-DE" dirty="0"/>
          </a:p>
          <a:p>
            <a:r>
              <a:rPr lang="de-DE" b="1" dirty="0"/>
              <a:t>Source: </a:t>
            </a:r>
            <a:r>
              <a:rPr lang="de-DE" dirty="0"/>
              <a:t>EUROPARC (2019) </a:t>
            </a:r>
            <a:r>
              <a:rPr lang="de-DE" sz="1200" kern="1200" dirty="0" err="1">
                <a:solidFill>
                  <a:schemeClr val="tx1"/>
                </a:solidFill>
                <a:effectLst/>
                <a:latin typeface="+mn-lt"/>
                <a:ea typeface="+mn-ea"/>
                <a:cs typeface="+mn-cs"/>
              </a:rPr>
              <a:t>Identification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assessment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competencies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management</a:t>
            </a:r>
            <a:r>
              <a:rPr lang="de-DE" sz="1200" kern="1200" baseline="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Natura 2000. Technical </a:t>
            </a:r>
            <a:r>
              <a:rPr lang="de-DE" sz="1200" kern="1200" dirty="0" err="1">
                <a:solidFill>
                  <a:schemeClr val="tx1"/>
                </a:solidFill>
                <a:effectLst/>
                <a:latin typeface="+mn-lt"/>
                <a:ea typeface="+mn-ea"/>
                <a:cs typeface="+mn-cs"/>
              </a:rPr>
              <a:t>report</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for</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LIFE17PREDE003 (A LIFE </a:t>
            </a:r>
            <a:r>
              <a:rPr lang="de-DE" sz="1200" kern="1200" dirty="0" err="1">
                <a:solidFill>
                  <a:schemeClr val="tx1"/>
                </a:solidFill>
                <a:effectLst/>
                <a:latin typeface="+mn-lt"/>
                <a:ea typeface="+mn-ea"/>
                <a:cs typeface="+mn-cs"/>
              </a:rPr>
              <a:t>Preparatory</a:t>
            </a:r>
            <a:r>
              <a:rPr lang="de-DE" sz="1200" kern="1200" dirty="0">
                <a:solidFill>
                  <a:schemeClr val="tx1"/>
                </a:solidFill>
                <a:effectLst/>
                <a:latin typeface="+mn-lt"/>
                <a:ea typeface="+mn-ea"/>
                <a:cs typeface="+mn-cs"/>
              </a:rPr>
              <a:t> Project) “LIFE e-Natura2000.edu: </a:t>
            </a:r>
            <a:r>
              <a:rPr lang="de-DE" sz="1200" kern="1200" dirty="0" err="1">
                <a:solidFill>
                  <a:schemeClr val="tx1"/>
                </a:solidFill>
                <a:effectLst/>
                <a:latin typeface="+mn-lt"/>
                <a:ea typeface="+mn-ea"/>
                <a:cs typeface="+mn-cs"/>
              </a:rPr>
              <a:t>Supporting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e-learning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capacity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building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Natura 2000 </a:t>
            </a:r>
            <a:r>
              <a:rPr lang="de-DE" sz="1200" kern="1200" dirty="0" err="1">
                <a:solidFill>
                  <a:schemeClr val="tx1"/>
                </a:solidFill>
                <a:effectLst/>
                <a:latin typeface="+mn-lt"/>
                <a:ea typeface="+mn-ea"/>
                <a:cs typeface="+mn-cs"/>
              </a:rPr>
              <a:t>managers</a:t>
            </a:r>
            <a:r>
              <a:rPr lang="de-DE" sz="1200" kern="1200" dirty="0">
                <a:solidFill>
                  <a:schemeClr val="tx1"/>
                </a:solidFill>
                <a:effectLst/>
                <a:latin typeface="+mn-lt"/>
                <a:ea typeface="+mn-ea"/>
                <a:cs typeface="+mn-cs"/>
              </a:rPr>
              <a:t>”.</a:t>
            </a:r>
          </a:p>
          <a:p>
            <a:endParaRPr lang="de-DE" sz="1200" kern="1200" dirty="0">
              <a:solidFill>
                <a:schemeClr val="tx1"/>
              </a:solidFill>
              <a:effectLst/>
              <a:latin typeface="+mn-lt"/>
              <a:ea typeface="+mn-ea"/>
              <a:cs typeface="+mn-cs"/>
            </a:endParaRPr>
          </a:p>
          <a:p>
            <a:endParaRPr lang="de-DE" dirty="0"/>
          </a:p>
        </p:txBody>
      </p:sp>
      <p:sp>
        <p:nvSpPr>
          <p:cNvPr id="4" name="Slide Number Placeholder 3"/>
          <p:cNvSpPr>
            <a:spLocks noGrp="1"/>
          </p:cNvSpPr>
          <p:nvPr>
            <p:ph type="sldNum" sz="quarter" idx="10"/>
          </p:nvPr>
        </p:nvSpPr>
        <p:spPr/>
        <p:txBody>
          <a:bodyPr/>
          <a:lstStyle/>
          <a:p>
            <a:fld id="{1BE79150-6D3D-4913-B535-F665DA36A38D}" type="slidenum">
              <a:rPr lang="sv-SE" smtClean="0"/>
              <a:t>10</a:t>
            </a:fld>
            <a:endParaRPr lang="sv-SE"/>
          </a:p>
        </p:txBody>
      </p:sp>
    </p:spTree>
    <p:extLst>
      <p:ext uri="{BB962C8B-B14F-4D97-AF65-F5344CB8AC3E}">
        <p14:creationId xmlns:p14="http://schemas.microsoft.com/office/powerpoint/2010/main" val="1442615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Incentives</a:t>
            </a:r>
          </a:p>
          <a:p>
            <a:endParaRPr lang="de-DE" dirty="0"/>
          </a:p>
          <a:p>
            <a:r>
              <a:rPr lang="de-DE" dirty="0"/>
              <a:t>The</a:t>
            </a:r>
            <a:r>
              <a:rPr lang="de-DE" baseline="0" dirty="0"/>
              <a:t> </a:t>
            </a:r>
            <a:r>
              <a:rPr lang="de-DE" baseline="0" dirty="0" err="1"/>
              <a:t>availability</a:t>
            </a:r>
            <a:r>
              <a:rPr lang="de-DE" baseline="0" dirty="0"/>
              <a:t> </a:t>
            </a:r>
            <a:r>
              <a:rPr lang="de-DE" baseline="0" dirty="0" err="1"/>
              <a:t>of</a:t>
            </a:r>
            <a:r>
              <a:rPr lang="de-DE" baseline="0" dirty="0"/>
              <a:t> </a:t>
            </a:r>
            <a:r>
              <a:rPr lang="de-DE" baseline="0" dirty="0" err="1"/>
              <a:t>financial</a:t>
            </a:r>
            <a:r>
              <a:rPr lang="de-DE" baseline="0" dirty="0"/>
              <a:t> </a:t>
            </a:r>
            <a:r>
              <a:rPr lang="de-DE" baseline="0" dirty="0" err="1"/>
              <a:t>support</a:t>
            </a:r>
            <a:r>
              <a:rPr lang="de-DE" baseline="0" dirty="0"/>
              <a:t> </a:t>
            </a:r>
            <a:r>
              <a:rPr lang="de-DE" baseline="0" dirty="0" err="1"/>
              <a:t>is</a:t>
            </a:r>
            <a:r>
              <a:rPr lang="de-DE" baseline="0" dirty="0"/>
              <a:t> a </a:t>
            </a:r>
            <a:r>
              <a:rPr lang="de-DE" baseline="0" dirty="0" err="1"/>
              <a:t>primary</a:t>
            </a:r>
            <a:r>
              <a:rPr lang="de-DE" baseline="0" dirty="0"/>
              <a:t> </a:t>
            </a:r>
            <a:r>
              <a:rPr lang="de-DE" baseline="0" dirty="0" err="1"/>
              <a:t>incentive</a:t>
            </a:r>
            <a:r>
              <a:rPr lang="de-DE" baseline="0" dirty="0"/>
              <a:t>, but </a:t>
            </a:r>
            <a:r>
              <a:rPr lang="de-DE" baseline="0" dirty="0" err="1"/>
              <a:t>it</a:t>
            </a:r>
            <a:r>
              <a:rPr lang="de-DE" baseline="0" dirty="0"/>
              <a:t> </a:t>
            </a:r>
            <a:r>
              <a:rPr lang="de-DE" baseline="0" dirty="0" err="1"/>
              <a:t>is</a:t>
            </a:r>
            <a:r>
              <a:rPr lang="de-DE" baseline="0" dirty="0"/>
              <a:t> </a:t>
            </a:r>
            <a:r>
              <a:rPr lang="de-DE" baseline="0" dirty="0" err="1"/>
              <a:t>important</a:t>
            </a:r>
            <a:r>
              <a:rPr lang="de-DE" baseline="0" dirty="0"/>
              <a:t> </a:t>
            </a:r>
            <a:r>
              <a:rPr lang="de-DE" baseline="0" dirty="0" err="1"/>
              <a:t>to</a:t>
            </a:r>
            <a:r>
              <a:rPr lang="de-DE" baseline="0" dirty="0"/>
              <a:t> </a:t>
            </a:r>
            <a:r>
              <a:rPr lang="de-DE" baseline="0" dirty="0" err="1"/>
              <a:t>keep</a:t>
            </a:r>
            <a:r>
              <a:rPr lang="de-DE" baseline="0" dirty="0"/>
              <a:t> in </a:t>
            </a:r>
            <a:r>
              <a:rPr lang="de-DE" baseline="0" dirty="0" err="1"/>
              <a:t>mind</a:t>
            </a:r>
            <a:r>
              <a:rPr lang="de-DE" baseline="0" dirty="0"/>
              <a:t> </a:t>
            </a:r>
            <a:r>
              <a:rPr lang="de-DE" baseline="0" dirty="0" err="1"/>
              <a:t>that</a:t>
            </a:r>
            <a:r>
              <a:rPr lang="de-DE" baseline="0" dirty="0"/>
              <a:t> </a:t>
            </a:r>
            <a:r>
              <a:rPr lang="de-DE" baseline="0" dirty="0" err="1"/>
              <a:t>other</a:t>
            </a:r>
            <a:r>
              <a:rPr lang="de-DE" baseline="0" dirty="0"/>
              <a:t> </a:t>
            </a:r>
            <a:r>
              <a:rPr lang="de-DE" baseline="0" dirty="0" err="1"/>
              <a:t>less</a:t>
            </a:r>
            <a:r>
              <a:rPr lang="de-DE" baseline="0" dirty="0"/>
              <a:t> </a:t>
            </a:r>
            <a:r>
              <a:rPr lang="de-DE" baseline="0" dirty="0" err="1"/>
              <a:t>tangible</a:t>
            </a:r>
            <a:r>
              <a:rPr lang="de-DE" baseline="0" dirty="0"/>
              <a:t> </a:t>
            </a:r>
            <a:r>
              <a:rPr lang="de-DE" baseline="0" dirty="0" err="1"/>
              <a:t>incentives</a:t>
            </a:r>
            <a:r>
              <a:rPr lang="de-DE" baseline="0" dirty="0"/>
              <a:t> </a:t>
            </a:r>
            <a:r>
              <a:rPr lang="de-DE" baseline="0" dirty="0" err="1"/>
              <a:t>are</a:t>
            </a:r>
            <a:r>
              <a:rPr lang="de-DE" baseline="0" dirty="0"/>
              <a:t> also </a:t>
            </a:r>
            <a:r>
              <a:rPr lang="de-DE" baseline="0" dirty="0" err="1"/>
              <a:t>very</a:t>
            </a:r>
            <a:r>
              <a:rPr lang="de-DE" baseline="0" dirty="0"/>
              <a:t> </a:t>
            </a:r>
            <a:r>
              <a:rPr lang="de-DE" baseline="0" dirty="0" err="1"/>
              <a:t>important</a:t>
            </a:r>
            <a:r>
              <a:rPr lang="de-DE" baseline="0" dirty="0"/>
              <a:t>.</a:t>
            </a:r>
          </a:p>
          <a:p>
            <a:r>
              <a:rPr lang="de-DE" baseline="0" dirty="0"/>
              <a:t>Farmers </a:t>
            </a:r>
            <a:r>
              <a:rPr lang="de-DE" baseline="0" dirty="0" err="1"/>
              <a:t>and</a:t>
            </a:r>
            <a:r>
              <a:rPr lang="de-DE" baseline="0" dirty="0"/>
              <a:t> </a:t>
            </a:r>
            <a:r>
              <a:rPr lang="de-DE" baseline="0" dirty="0" err="1"/>
              <a:t>foresters</a:t>
            </a:r>
            <a:r>
              <a:rPr lang="de-DE" baseline="0" dirty="0"/>
              <a:t> </a:t>
            </a:r>
            <a:r>
              <a:rPr lang="de-DE" baseline="0" dirty="0" err="1"/>
              <a:t>who</a:t>
            </a:r>
            <a:r>
              <a:rPr lang="de-DE" baseline="0" dirty="0"/>
              <a:t> </a:t>
            </a:r>
            <a:r>
              <a:rPr lang="de-DE" baseline="0" dirty="0" err="1"/>
              <a:t>know</a:t>
            </a:r>
            <a:r>
              <a:rPr lang="de-DE" baseline="0" dirty="0"/>
              <a:t> </a:t>
            </a:r>
            <a:r>
              <a:rPr lang="de-DE" baseline="0" dirty="0" err="1"/>
              <a:t>and</a:t>
            </a:r>
            <a:r>
              <a:rPr lang="de-DE" baseline="0" dirty="0"/>
              <a:t> </a:t>
            </a:r>
            <a:r>
              <a:rPr lang="de-DE" baseline="0" dirty="0" err="1"/>
              <a:t>can</a:t>
            </a:r>
            <a:r>
              <a:rPr lang="de-DE" baseline="0" dirty="0"/>
              <a:t> </a:t>
            </a:r>
            <a:r>
              <a:rPr lang="de-DE" baseline="0" dirty="0" err="1"/>
              <a:t>recognise</a:t>
            </a:r>
            <a:r>
              <a:rPr lang="de-DE" baseline="0" dirty="0"/>
              <a:t> </a:t>
            </a:r>
            <a:r>
              <a:rPr lang="de-DE" baseline="0" dirty="0" err="1"/>
              <a:t>what</a:t>
            </a:r>
            <a:r>
              <a:rPr lang="de-DE" baseline="0" dirty="0"/>
              <a:t> </a:t>
            </a:r>
            <a:r>
              <a:rPr lang="de-DE" baseline="0" dirty="0" err="1"/>
              <a:t>species</a:t>
            </a:r>
            <a:r>
              <a:rPr lang="de-DE" baseline="0" dirty="0"/>
              <a:t> </a:t>
            </a:r>
            <a:r>
              <a:rPr lang="de-DE" baseline="0" dirty="0" err="1"/>
              <a:t>they</a:t>
            </a:r>
            <a:r>
              <a:rPr lang="de-DE" baseline="0" dirty="0"/>
              <a:t> </a:t>
            </a:r>
            <a:r>
              <a:rPr lang="de-DE" baseline="0" dirty="0" err="1"/>
              <a:t>have</a:t>
            </a:r>
            <a:r>
              <a:rPr lang="de-DE" baseline="0" dirty="0"/>
              <a:t> on </a:t>
            </a:r>
            <a:r>
              <a:rPr lang="de-DE" baseline="0" dirty="0" err="1"/>
              <a:t>their</a:t>
            </a:r>
            <a:r>
              <a:rPr lang="de-DE" baseline="0" dirty="0"/>
              <a:t> </a:t>
            </a:r>
            <a:r>
              <a:rPr lang="de-DE" baseline="0" dirty="0" err="1"/>
              <a:t>land</a:t>
            </a:r>
            <a:r>
              <a:rPr lang="de-DE" baseline="0" dirty="0"/>
              <a:t>, </a:t>
            </a:r>
            <a:r>
              <a:rPr lang="de-DE" baseline="0" dirty="0" err="1"/>
              <a:t>and</a:t>
            </a:r>
            <a:r>
              <a:rPr lang="de-DE" baseline="0" dirty="0"/>
              <a:t> </a:t>
            </a:r>
            <a:r>
              <a:rPr lang="de-DE" baseline="0" dirty="0" err="1"/>
              <a:t>how</a:t>
            </a:r>
            <a:r>
              <a:rPr lang="de-DE" baseline="0" dirty="0"/>
              <a:t> </a:t>
            </a:r>
            <a:r>
              <a:rPr lang="de-DE" baseline="0" dirty="0" err="1"/>
              <a:t>their</a:t>
            </a:r>
            <a:r>
              <a:rPr lang="de-DE" baseline="0" dirty="0"/>
              <a:t> </a:t>
            </a:r>
            <a:r>
              <a:rPr lang="de-DE" baseline="0" dirty="0" err="1"/>
              <a:t>management</a:t>
            </a:r>
            <a:r>
              <a:rPr lang="de-DE" baseline="0" dirty="0"/>
              <a:t> </a:t>
            </a:r>
            <a:r>
              <a:rPr lang="de-DE" baseline="0" dirty="0" err="1"/>
              <a:t>maintains</a:t>
            </a:r>
            <a:r>
              <a:rPr lang="de-DE" baseline="0" dirty="0"/>
              <a:t> </a:t>
            </a:r>
            <a:r>
              <a:rPr lang="de-DE" baseline="0" dirty="0" err="1"/>
              <a:t>and</a:t>
            </a:r>
            <a:r>
              <a:rPr lang="de-DE" baseline="0" dirty="0"/>
              <a:t> </a:t>
            </a:r>
            <a:r>
              <a:rPr lang="de-DE" baseline="0" dirty="0" err="1"/>
              <a:t>benefits</a:t>
            </a:r>
            <a:r>
              <a:rPr lang="de-DE" baseline="0" dirty="0"/>
              <a:t> </a:t>
            </a:r>
            <a:r>
              <a:rPr lang="de-DE" baseline="0" dirty="0" err="1"/>
              <a:t>those</a:t>
            </a:r>
            <a:r>
              <a:rPr lang="de-DE" baseline="0" dirty="0"/>
              <a:t> </a:t>
            </a:r>
            <a:r>
              <a:rPr lang="de-DE" baseline="0" dirty="0" err="1"/>
              <a:t>species</a:t>
            </a:r>
            <a:r>
              <a:rPr lang="de-DE" baseline="0" dirty="0"/>
              <a:t>, </a:t>
            </a:r>
            <a:r>
              <a:rPr lang="de-DE" baseline="0" dirty="0" err="1"/>
              <a:t>and</a:t>
            </a:r>
            <a:r>
              <a:rPr lang="de-DE" baseline="0" dirty="0"/>
              <a:t> </a:t>
            </a:r>
            <a:r>
              <a:rPr lang="de-DE" baseline="0" dirty="0" err="1"/>
              <a:t>that</a:t>
            </a:r>
            <a:r>
              <a:rPr lang="de-DE" baseline="0" dirty="0"/>
              <a:t> </a:t>
            </a:r>
            <a:r>
              <a:rPr lang="de-DE" baseline="0" dirty="0" err="1"/>
              <a:t>their</a:t>
            </a:r>
            <a:r>
              <a:rPr lang="de-DE" baseline="0" dirty="0"/>
              <a:t> </a:t>
            </a:r>
            <a:r>
              <a:rPr lang="de-DE" baseline="0" dirty="0" err="1"/>
              <a:t>efforts</a:t>
            </a:r>
            <a:r>
              <a:rPr lang="de-DE" baseline="0" dirty="0"/>
              <a:t> </a:t>
            </a:r>
            <a:r>
              <a:rPr lang="de-DE" baseline="0" dirty="0" err="1"/>
              <a:t>are</a:t>
            </a:r>
            <a:r>
              <a:rPr lang="de-DE" baseline="0" dirty="0"/>
              <a:t> </a:t>
            </a:r>
            <a:r>
              <a:rPr lang="de-DE" baseline="0" dirty="0" err="1"/>
              <a:t>appreciated</a:t>
            </a:r>
            <a:r>
              <a:rPr lang="de-DE" baseline="0" dirty="0"/>
              <a:t> </a:t>
            </a:r>
            <a:r>
              <a:rPr lang="de-DE" baseline="0" dirty="0" err="1"/>
              <a:t>and</a:t>
            </a:r>
            <a:r>
              <a:rPr lang="de-DE" baseline="0" dirty="0"/>
              <a:t> </a:t>
            </a:r>
            <a:r>
              <a:rPr lang="de-DE" baseline="0" dirty="0" err="1"/>
              <a:t>recognised</a:t>
            </a:r>
            <a:r>
              <a:rPr lang="de-DE" baseline="0" dirty="0"/>
              <a:t> – </a:t>
            </a:r>
            <a:r>
              <a:rPr lang="de-DE" baseline="0" dirty="0" err="1"/>
              <a:t>feel</a:t>
            </a:r>
            <a:r>
              <a:rPr lang="de-DE" baseline="0" dirty="0"/>
              <a:t> a strong sense </a:t>
            </a:r>
            <a:r>
              <a:rPr lang="de-DE" baseline="0" dirty="0" err="1"/>
              <a:t>of</a:t>
            </a:r>
            <a:r>
              <a:rPr lang="de-DE" baseline="0" dirty="0"/>
              <a:t> </a:t>
            </a:r>
            <a:r>
              <a:rPr lang="de-DE" baseline="0" dirty="0" err="1"/>
              <a:t>pride</a:t>
            </a:r>
            <a:r>
              <a:rPr lang="de-DE" baseline="0" dirty="0"/>
              <a:t> </a:t>
            </a:r>
            <a:r>
              <a:rPr lang="de-DE" baseline="0" dirty="0" err="1"/>
              <a:t>and</a:t>
            </a:r>
            <a:r>
              <a:rPr lang="de-DE" baseline="0" dirty="0"/>
              <a:t> </a:t>
            </a:r>
            <a:r>
              <a:rPr lang="de-DE" baseline="0" dirty="0" err="1"/>
              <a:t>motivation</a:t>
            </a:r>
            <a:r>
              <a:rPr lang="de-DE" baseline="0" dirty="0"/>
              <a:t>.</a:t>
            </a:r>
          </a:p>
          <a:p>
            <a:r>
              <a:rPr lang="de-DE" baseline="0" dirty="0"/>
              <a:t>This </a:t>
            </a:r>
            <a:r>
              <a:rPr lang="de-DE" baseline="0" dirty="0" err="1"/>
              <a:t>is</a:t>
            </a:r>
            <a:r>
              <a:rPr lang="de-DE" baseline="0" dirty="0"/>
              <a:t> a </a:t>
            </a:r>
            <a:r>
              <a:rPr lang="de-DE" baseline="0" dirty="0" err="1"/>
              <a:t>key</a:t>
            </a:r>
            <a:r>
              <a:rPr lang="de-DE" baseline="0" dirty="0"/>
              <a:t> </a:t>
            </a:r>
            <a:r>
              <a:rPr lang="de-DE" baseline="0" dirty="0" err="1"/>
              <a:t>factor</a:t>
            </a:r>
            <a:r>
              <a:rPr lang="de-DE" baseline="0" dirty="0"/>
              <a:t> in </a:t>
            </a:r>
            <a:r>
              <a:rPr lang="de-DE" baseline="0" dirty="0" err="1"/>
              <a:t>the</a:t>
            </a:r>
            <a:r>
              <a:rPr lang="de-DE" baseline="0" dirty="0"/>
              <a:t> </a:t>
            </a:r>
            <a:r>
              <a:rPr lang="de-DE" baseline="0" dirty="0" err="1"/>
              <a:t>success</a:t>
            </a:r>
            <a:r>
              <a:rPr lang="de-DE" baseline="0" dirty="0"/>
              <a:t> </a:t>
            </a:r>
            <a:r>
              <a:rPr lang="de-DE" baseline="0" dirty="0" err="1"/>
              <a:t>of</a:t>
            </a:r>
            <a:r>
              <a:rPr lang="de-DE" baseline="0" dirty="0"/>
              <a:t> </a:t>
            </a:r>
            <a:r>
              <a:rPr lang="de-DE" baseline="0" dirty="0" err="1"/>
              <a:t>results-based</a:t>
            </a:r>
            <a:r>
              <a:rPr lang="de-DE" baseline="0" dirty="0"/>
              <a:t> </a:t>
            </a:r>
            <a:r>
              <a:rPr lang="de-DE" baseline="0" dirty="0" err="1"/>
              <a:t>approaches</a:t>
            </a:r>
            <a:r>
              <a:rPr lang="de-DE" baseline="0" dirty="0"/>
              <a:t> </a:t>
            </a:r>
            <a:r>
              <a:rPr lang="de-DE" baseline="0" dirty="0" err="1"/>
              <a:t>to</a:t>
            </a:r>
            <a:r>
              <a:rPr lang="de-DE" baseline="0" dirty="0"/>
              <a:t> </a:t>
            </a:r>
            <a:r>
              <a:rPr lang="de-DE" baseline="0" dirty="0" err="1"/>
              <a:t>agricultural</a:t>
            </a:r>
            <a:r>
              <a:rPr lang="de-DE" baseline="0" dirty="0"/>
              <a:t> </a:t>
            </a:r>
            <a:r>
              <a:rPr lang="de-DE" baseline="0" dirty="0" err="1"/>
              <a:t>management</a:t>
            </a:r>
            <a:r>
              <a:rPr lang="de-DE" baseline="0" dirty="0"/>
              <a:t> – </a:t>
            </a:r>
            <a:r>
              <a:rPr lang="de-DE" baseline="0" dirty="0" err="1"/>
              <a:t>eg</a:t>
            </a:r>
            <a:r>
              <a:rPr lang="de-DE" baseline="0" dirty="0"/>
              <a:t> </a:t>
            </a:r>
            <a:r>
              <a:rPr lang="de-DE" baseline="0" dirty="0" err="1"/>
              <a:t>the</a:t>
            </a:r>
            <a:r>
              <a:rPr lang="de-DE" baseline="0" dirty="0"/>
              <a:t> </a:t>
            </a:r>
            <a:r>
              <a:rPr lang="de-DE" baseline="0" dirty="0" err="1"/>
              <a:t>results-based</a:t>
            </a:r>
            <a:r>
              <a:rPr lang="de-DE" baseline="0" dirty="0"/>
              <a:t> </a:t>
            </a:r>
            <a:r>
              <a:rPr lang="de-DE" baseline="0" dirty="0" err="1"/>
              <a:t>payments</a:t>
            </a:r>
            <a:r>
              <a:rPr lang="de-DE" baseline="0" dirty="0"/>
              <a:t> </a:t>
            </a:r>
            <a:r>
              <a:rPr lang="de-DE" baseline="0" dirty="0" err="1"/>
              <a:t>for</a:t>
            </a:r>
            <a:r>
              <a:rPr lang="de-DE" baseline="0" dirty="0"/>
              <a:t> </a:t>
            </a:r>
            <a:r>
              <a:rPr lang="de-DE" baseline="0" dirty="0" err="1"/>
              <a:t>hay</a:t>
            </a:r>
            <a:r>
              <a:rPr lang="de-DE" baseline="0" dirty="0"/>
              <a:t> </a:t>
            </a:r>
            <a:r>
              <a:rPr lang="de-DE" baseline="0" dirty="0" err="1"/>
              <a:t>meadows</a:t>
            </a:r>
            <a:r>
              <a:rPr lang="de-DE" baseline="0" dirty="0"/>
              <a:t> </a:t>
            </a:r>
            <a:r>
              <a:rPr lang="de-DE" baseline="0" dirty="0" err="1"/>
              <a:t>based</a:t>
            </a:r>
            <a:r>
              <a:rPr lang="de-DE" baseline="0" dirty="0"/>
              <a:t> on </a:t>
            </a:r>
            <a:r>
              <a:rPr lang="de-DE" baseline="0" dirty="0" err="1"/>
              <a:t>the</a:t>
            </a:r>
            <a:r>
              <a:rPr lang="de-DE" baseline="0" dirty="0"/>
              <a:t> </a:t>
            </a:r>
            <a:r>
              <a:rPr lang="de-DE" baseline="0" dirty="0" err="1"/>
              <a:t>continuing</a:t>
            </a:r>
            <a:r>
              <a:rPr lang="de-DE" baseline="0" dirty="0"/>
              <a:t> </a:t>
            </a:r>
            <a:r>
              <a:rPr lang="de-DE" baseline="0" dirty="0" err="1"/>
              <a:t>presence</a:t>
            </a:r>
            <a:r>
              <a:rPr lang="de-DE" baseline="0" dirty="0"/>
              <a:t> </a:t>
            </a:r>
            <a:r>
              <a:rPr lang="de-DE" baseline="0" dirty="0" err="1"/>
              <a:t>of</a:t>
            </a:r>
            <a:r>
              <a:rPr lang="de-DE" baseline="0" dirty="0"/>
              <a:t> </a:t>
            </a:r>
            <a:r>
              <a:rPr lang="de-DE" baseline="0" dirty="0" err="1"/>
              <a:t>indicator</a:t>
            </a:r>
            <a:r>
              <a:rPr lang="de-DE" baseline="0" dirty="0"/>
              <a:t> </a:t>
            </a:r>
            <a:r>
              <a:rPr lang="de-DE" baseline="0" dirty="0" err="1"/>
              <a:t>flower</a:t>
            </a:r>
            <a:r>
              <a:rPr lang="de-DE" baseline="0" dirty="0"/>
              <a:t> </a:t>
            </a:r>
            <a:r>
              <a:rPr lang="de-DE" baseline="0" dirty="0" err="1"/>
              <a:t>species</a:t>
            </a:r>
            <a:r>
              <a:rPr lang="de-DE" baseline="0" dirty="0"/>
              <a:t> </a:t>
            </a:r>
            <a:r>
              <a:rPr lang="de-DE" baseline="0" dirty="0" err="1"/>
              <a:t>that</a:t>
            </a:r>
            <a:r>
              <a:rPr lang="de-DE" baseline="0" dirty="0"/>
              <a:t> </a:t>
            </a:r>
            <a:r>
              <a:rPr lang="de-DE" baseline="0" dirty="0" err="1"/>
              <a:t>the</a:t>
            </a:r>
            <a:r>
              <a:rPr lang="de-DE" baseline="0" dirty="0"/>
              <a:t> </a:t>
            </a:r>
            <a:r>
              <a:rPr lang="de-DE" baseline="0" dirty="0" err="1"/>
              <a:t>farmer</a:t>
            </a:r>
            <a:r>
              <a:rPr lang="de-DE" baseline="0" dirty="0"/>
              <a:t> </a:t>
            </a:r>
            <a:r>
              <a:rPr lang="de-DE" baseline="0" dirty="0" err="1"/>
              <a:t>can</a:t>
            </a:r>
            <a:r>
              <a:rPr lang="de-DE" baseline="0" dirty="0"/>
              <a:t> </a:t>
            </a:r>
            <a:r>
              <a:rPr lang="de-DE" baseline="0" dirty="0" err="1"/>
              <a:t>monitor</a:t>
            </a:r>
            <a:r>
              <a:rPr lang="de-DE" baseline="0" dirty="0"/>
              <a:t> </a:t>
            </a:r>
            <a:r>
              <a:rPr lang="de-DE" baseline="0" dirty="0" err="1"/>
              <a:t>directly</a:t>
            </a:r>
            <a:r>
              <a:rPr lang="de-DE" baseline="0" dirty="0"/>
              <a:t>.</a:t>
            </a:r>
          </a:p>
          <a:p>
            <a:r>
              <a:rPr lang="de-DE" baseline="0" dirty="0"/>
              <a:t>Public </a:t>
            </a:r>
            <a:r>
              <a:rPr lang="de-DE" baseline="0" dirty="0" err="1"/>
              <a:t>awareness</a:t>
            </a:r>
            <a:r>
              <a:rPr lang="de-DE" baseline="0" dirty="0"/>
              <a:t> </a:t>
            </a:r>
            <a:r>
              <a:rPr lang="de-DE" baseline="0" dirty="0" err="1"/>
              <a:t>of</a:t>
            </a:r>
            <a:r>
              <a:rPr lang="de-DE" baseline="0" dirty="0"/>
              <a:t> </a:t>
            </a:r>
            <a:r>
              <a:rPr lang="de-DE" baseline="0" dirty="0" err="1"/>
              <a:t>the</a:t>
            </a:r>
            <a:r>
              <a:rPr lang="de-DE" baseline="0" dirty="0"/>
              <a:t> positive </a:t>
            </a:r>
            <a:r>
              <a:rPr lang="de-DE" baseline="0" dirty="0" err="1"/>
              <a:t>actions</a:t>
            </a:r>
            <a:r>
              <a:rPr lang="de-DE" baseline="0" dirty="0"/>
              <a:t> </a:t>
            </a:r>
            <a:r>
              <a:rPr lang="de-DE" baseline="0" dirty="0" err="1"/>
              <a:t>of</a:t>
            </a:r>
            <a:r>
              <a:rPr lang="de-DE" baseline="0" dirty="0"/>
              <a:t> </a:t>
            </a:r>
            <a:r>
              <a:rPr lang="de-DE" baseline="0" dirty="0" err="1"/>
              <a:t>land</a:t>
            </a:r>
            <a:r>
              <a:rPr lang="de-DE" baseline="0" dirty="0"/>
              <a:t> </a:t>
            </a:r>
            <a:r>
              <a:rPr lang="de-DE" baseline="0" dirty="0" err="1"/>
              <a:t>managers</a:t>
            </a:r>
            <a:r>
              <a:rPr lang="de-DE" baseline="0" dirty="0"/>
              <a:t> </a:t>
            </a:r>
            <a:r>
              <a:rPr lang="de-DE" baseline="0" dirty="0" err="1"/>
              <a:t>can</a:t>
            </a:r>
            <a:r>
              <a:rPr lang="de-DE" baseline="0" dirty="0"/>
              <a:t> also bring </a:t>
            </a:r>
            <a:r>
              <a:rPr lang="de-DE" baseline="0" dirty="0" err="1"/>
              <a:t>them</a:t>
            </a:r>
            <a:r>
              <a:rPr lang="de-DE" baseline="0" dirty="0"/>
              <a:t> </a:t>
            </a:r>
            <a:r>
              <a:rPr lang="de-DE" baseline="0" dirty="0" err="1"/>
              <a:t>more</a:t>
            </a:r>
            <a:r>
              <a:rPr lang="de-DE" baseline="0" dirty="0"/>
              <a:t> immediate </a:t>
            </a:r>
            <a:r>
              <a:rPr lang="de-DE" baseline="0" dirty="0" err="1"/>
              <a:t>benefits</a:t>
            </a:r>
            <a:r>
              <a:rPr lang="de-DE" baseline="0" dirty="0"/>
              <a:t> </a:t>
            </a:r>
            <a:r>
              <a:rPr lang="de-DE" baseline="0" dirty="0" err="1"/>
              <a:t>eg</a:t>
            </a:r>
            <a:r>
              <a:rPr lang="de-DE" baseline="0" dirty="0"/>
              <a:t> </a:t>
            </a:r>
            <a:r>
              <a:rPr lang="de-DE" baseline="0" dirty="0" err="1"/>
              <a:t>for</a:t>
            </a:r>
            <a:r>
              <a:rPr lang="de-DE" baseline="0" dirty="0"/>
              <a:t> </a:t>
            </a:r>
            <a:r>
              <a:rPr lang="de-DE" baseline="0" dirty="0" err="1"/>
              <a:t>marketing</a:t>
            </a:r>
            <a:r>
              <a:rPr lang="de-DE" baseline="0" dirty="0"/>
              <a:t> </a:t>
            </a:r>
            <a:r>
              <a:rPr lang="de-DE" baseline="0" dirty="0" err="1"/>
              <a:t>their</a:t>
            </a:r>
            <a:r>
              <a:rPr lang="de-DE" baseline="0" dirty="0"/>
              <a:t> </a:t>
            </a:r>
            <a:r>
              <a:rPr lang="de-DE" baseline="0" dirty="0" err="1"/>
              <a:t>products</a:t>
            </a:r>
            <a:r>
              <a:rPr lang="de-DE" baseline="0" dirty="0"/>
              <a:t> </a:t>
            </a:r>
            <a:r>
              <a:rPr lang="de-DE" baseline="0" dirty="0" err="1"/>
              <a:t>and</a:t>
            </a:r>
            <a:r>
              <a:rPr lang="de-DE" baseline="0" dirty="0"/>
              <a:t> </a:t>
            </a:r>
            <a:r>
              <a:rPr lang="de-DE" baseline="0" dirty="0" err="1"/>
              <a:t>services</a:t>
            </a:r>
            <a:r>
              <a:rPr lang="de-DE" baseline="0" dirty="0"/>
              <a:t>.</a:t>
            </a:r>
          </a:p>
          <a:p>
            <a:endParaRPr lang="de-DE" baseline="0" dirty="0"/>
          </a:p>
          <a:p>
            <a:r>
              <a:rPr lang="de-DE" b="1" baseline="0" dirty="0"/>
              <a:t>Compliance</a:t>
            </a:r>
          </a:p>
          <a:p>
            <a:r>
              <a:rPr lang="de-DE" baseline="0" dirty="0"/>
              <a:t> </a:t>
            </a:r>
          </a:p>
          <a:p>
            <a:r>
              <a:rPr lang="de-DE" baseline="0" dirty="0" err="1"/>
              <a:t>How</a:t>
            </a:r>
            <a:r>
              <a:rPr lang="de-DE" baseline="0" dirty="0"/>
              <a:t> </a:t>
            </a:r>
            <a:r>
              <a:rPr lang="de-DE" baseline="0" dirty="0" err="1"/>
              <a:t>to</a:t>
            </a:r>
            <a:r>
              <a:rPr lang="de-DE" baseline="0" dirty="0"/>
              <a:t> check </a:t>
            </a:r>
            <a:r>
              <a:rPr lang="de-DE" baseline="0" dirty="0" err="1"/>
              <a:t>and</a:t>
            </a:r>
            <a:r>
              <a:rPr lang="de-DE" baseline="0" dirty="0"/>
              <a:t> </a:t>
            </a:r>
            <a:r>
              <a:rPr lang="de-DE" baseline="0" dirty="0" err="1"/>
              <a:t>enforce</a:t>
            </a:r>
            <a:r>
              <a:rPr lang="de-DE" baseline="0" dirty="0"/>
              <a:t> </a:t>
            </a:r>
            <a:r>
              <a:rPr lang="de-DE" baseline="0" dirty="0" err="1"/>
              <a:t>whether</a:t>
            </a:r>
            <a:r>
              <a:rPr lang="de-DE" baseline="0" dirty="0"/>
              <a:t> Natura 2000 </a:t>
            </a:r>
            <a:r>
              <a:rPr lang="de-DE" baseline="0" dirty="0" err="1"/>
              <a:t>site</a:t>
            </a:r>
            <a:r>
              <a:rPr lang="de-DE" baseline="0" dirty="0"/>
              <a:t> </a:t>
            </a:r>
            <a:r>
              <a:rPr lang="de-DE" baseline="0" dirty="0" err="1"/>
              <a:t>users</a:t>
            </a:r>
            <a:r>
              <a:rPr lang="de-DE" baseline="0" dirty="0"/>
              <a:t> </a:t>
            </a:r>
            <a:r>
              <a:rPr lang="de-DE" baseline="0" dirty="0" err="1"/>
              <a:t>are</a:t>
            </a:r>
            <a:r>
              <a:rPr lang="de-DE" baseline="0" dirty="0"/>
              <a:t> </a:t>
            </a:r>
            <a:r>
              <a:rPr lang="de-DE" baseline="0" dirty="0" err="1"/>
              <a:t>complying</a:t>
            </a:r>
            <a:r>
              <a:rPr lang="de-DE" baseline="0" dirty="0"/>
              <a:t> </a:t>
            </a:r>
            <a:r>
              <a:rPr lang="de-DE" baseline="0" dirty="0" err="1"/>
              <a:t>with</a:t>
            </a:r>
            <a:r>
              <a:rPr lang="de-DE" baseline="0" dirty="0"/>
              <a:t> </a:t>
            </a:r>
            <a:r>
              <a:rPr lang="de-DE" baseline="0" dirty="0" err="1"/>
              <a:t>the</a:t>
            </a:r>
            <a:r>
              <a:rPr lang="de-DE" baseline="0" dirty="0"/>
              <a:t> </a:t>
            </a:r>
            <a:r>
              <a:rPr lang="de-DE" baseline="0" dirty="0" err="1"/>
              <a:t>conservation</a:t>
            </a:r>
            <a:r>
              <a:rPr lang="de-DE" baseline="0" dirty="0"/>
              <a:t> </a:t>
            </a:r>
            <a:r>
              <a:rPr lang="de-DE" baseline="0" dirty="0" err="1"/>
              <a:t>requirements</a:t>
            </a:r>
            <a:r>
              <a:rPr lang="de-DE" baseline="0" dirty="0"/>
              <a:t> </a:t>
            </a:r>
            <a:r>
              <a:rPr lang="de-DE" baseline="0" dirty="0" err="1"/>
              <a:t>and</a:t>
            </a:r>
            <a:r>
              <a:rPr lang="de-DE" baseline="0" dirty="0"/>
              <a:t> </a:t>
            </a:r>
            <a:r>
              <a:rPr lang="de-DE" baseline="0" dirty="0" err="1"/>
              <a:t>rules</a:t>
            </a:r>
            <a:r>
              <a:rPr lang="de-DE" baseline="0" dirty="0"/>
              <a:t>?</a:t>
            </a:r>
          </a:p>
          <a:p>
            <a:r>
              <a:rPr lang="de-DE" baseline="0" dirty="0"/>
              <a:t>Link </a:t>
            </a:r>
            <a:r>
              <a:rPr lang="de-DE" baseline="0" dirty="0" err="1"/>
              <a:t>with</a:t>
            </a:r>
            <a:r>
              <a:rPr lang="de-DE" baseline="0" dirty="0"/>
              <a:t> CAP – on </a:t>
            </a:r>
            <a:r>
              <a:rPr lang="de-DE" baseline="0" dirty="0" err="1"/>
              <a:t>the</a:t>
            </a:r>
            <a:r>
              <a:rPr lang="de-DE" baseline="0" dirty="0"/>
              <a:t> </a:t>
            </a:r>
            <a:r>
              <a:rPr lang="de-DE" baseline="0" dirty="0" err="1"/>
              <a:t>spot</a:t>
            </a:r>
            <a:r>
              <a:rPr lang="de-DE" baseline="0" dirty="0"/>
              <a:t> </a:t>
            </a:r>
            <a:r>
              <a:rPr lang="de-DE" baseline="0" dirty="0" err="1"/>
              <a:t>inspectors</a:t>
            </a:r>
            <a:r>
              <a:rPr lang="de-DE" baseline="0" dirty="0"/>
              <a:t> – </a:t>
            </a:r>
            <a:r>
              <a:rPr lang="de-DE" baseline="0" dirty="0" err="1"/>
              <a:t>how</a:t>
            </a:r>
            <a:r>
              <a:rPr lang="de-DE" baseline="0" dirty="0"/>
              <a:t> do </a:t>
            </a:r>
            <a:r>
              <a:rPr lang="de-DE" baseline="0" dirty="0" err="1"/>
              <a:t>they</a:t>
            </a:r>
            <a:r>
              <a:rPr lang="de-DE" baseline="0" dirty="0"/>
              <a:t> </a:t>
            </a:r>
            <a:r>
              <a:rPr lang="de-DE" baseline="0" dirty="0" err="1"/>
              <a:t>know</a:t>
            </a:r>
            <a:r>
              <a:rPr lang="de-DE" baseline="0" dirty="0"/>
              <a:t> </a:t>
            </a:r>
            <a:r>
              <a:rPr lang="de-DE" baseline="0" dirty="0" err="1"/>
              <a:t>what</a:t>
            </a:r>
            <a:r>
              <a:rPr lang="de-DE" baseline="0" dirty="0"/>
              <a:t> </a:t>
            </a:r>
            <a:r>
              <a:rPr lang="de-DE" baseline="0" dirty="0" err="1"/>
              <a:t>to</a:t>
            </a:r>
            <a:r>
              <a:rPr lang="de-DE" baseline="0" dirty="0"/>
              <a:t> check? </a:t>
            </a:r>
            <a:r>
              <a:rPr lang="de-DE" baseline="0" dirty="0" err="1"/>
              <a:t>Currently</a:t>
            </a:r>
            <a:r>
              <a:rPr lang="de-DE" baseline="0" dirty="0"/>
              <a:t> </a:t>
            </a:r>
            <a:r>
              <a:rPr lang="de-DE" baseline="0" dirty="0" err="1"/>
              <a:t>no</a:t>
            </a:r>
            <a:r>
              <a:rPr lang="de-DE" baseline="0" dirty="0"/>
              <a:t> Member States </a:t>
            </a:r>
            <a:r>
              <a:rPr lang="de-DE" baseline="0" dirty="0" err="1"/>
              <a:t>agricultural</a:t>
            </a:r>
            <a:r>
              <a:rPr lang="de-DE" baseline="0" dirty="0"/>
              <a:t> </a:t>
            </a:r>
            <a:r>
              <a:rPr lang="de-DE" baseline="0" dirty="0" err="1"/>
              <a:t>authorities</a:t>
            </a:r>
            <a:r>
              <a:rPr lang="de-DE" baseline="0" dirty="0"/>
              <a:t> </a:t>
            </a:r>
            <a:r>
              <a:rPr lang="de-DE" baseline="0" dirty="0" err="1"/>
              <a:t>report</a:t>
            </a:r>
            <a:r>
              <a:rPr lang="de-DE" baseline="0" dirty="0"/>
              <a:t> </a:t>
            </a:r>
            <a:r>
              <a:rPr lang="de-DE" baseline="0" dirty="0" err="1"/>
              <a:t>farmer</a:t>
            </a:r>
            <a:r>
              <a:rPr lang="de-DE" baseline="0" dirty="0"/>
              <a:t> </a:t>
            </a:r>
            <a:r>
              <a:rPr lang="de-DE" baseline="0" dirty="0" err="1"/>
              <a:t>infringements</a:t>
            </a:r>
            <a:r>
              <a:rPr lang="de-DE" baseline="0" dirty="0"/>
              <a:t> </a:t>
            </a:r>
            <a:r>
              <a:rPr lang="de-DE" baseline="0" dirty="0" err="1"/>
              <a:t>of</a:t>
            </a:r>
            <a:r>
              <a:rPr lang="de-DE" baseline="0" dirty="0"/>
              <a:t> </a:t>
            </a:r>
            <a:r>
              <a:rPr lang="de-DE" baseline="0" dirty="0" err="1"/>
              <a:t>the</a:t>
            </a:r>
            <a:r>
              <a:rPr lang="de-DE" baseline="0" dirty="0"/>
              <a:t> </a:t>
            </a:r>
            <a:r>
              <a:rPr lang="de-DE" baseline="0" dirty="0" err="1"/>
              <a:t>Article</a:t>
            </a:r>
            <a:r>
              <a:rPr lang="de-DE" baseline="0" dirty="0"/>
              <a:t> 6 </a:t>
            </a:r>
            <a:r>
              <a:rPr lang="de-DE" baseline="0" dirty="0" err="1"/>
              <a:t>requirements</a:t>
            </a:r>
            <a:r>
              <a:rPr lang="de-DE" baseline="0" dirty="0"/>
              <a:t> – </a:t>
            </a:r>
            <a:r>
              <a:rPr lang="de-DE" baseline="0" dirty="0" err="1"/>
              <a:t>this</a:t>
            </a:r>
            <a:r>
              <a:rPr lang="de-DE" baseline="0" dirty="0"/>
              <a:t> </a:t>
            </a:r>
            <a:r>
              <a:rPr lang="de-DE" baseline="0" dirty="0" err="1"/>
              <a:t>cannot</a:t>
            </a:r>
            <a:r>
              <a:rPr lang="de-DE" baseline="0" dirty="0"/>
              <a:t> </a:t>
            </a:r>
            <a:r>
              <a:rPr lang="de-DE" baseline="0" dirty="0" err="1"/>
              <a:t>be</a:t>
            </a:r>
            <a:r>
              <a:rPr lang="de-DE" baseline="0" dirty="0"/>
              <a:t> </a:t>
            </a:r>
            <a:r>
              <a:rPr lang="de-DE" baseline="0" dirty="0" err="1"/>
              <a:t>because</a:t>
            </a:r>
            <a:r>
              <a:rPr lang="de-DE" baseline="0" dirty="0"/>
              <a:t> all </a:t>
            </a:r>
            <a:r>
              <a:rPr lang="de-DE" baseline="0" dirty="0" err="1"/>
              <a:t>farmers</a:t>
            </a:r>
            <a:r>
              <a:rPr lang="de-DE" baseline="0" dirty="0"/>
              <a:t> </a:t>
            </a:r>
            <a:r>
              <a:rPr lang="de-DE" baseline="0" dirty="0" err="1"/>
              <a:t>are</a:t>
            </a:r>
            <a:r>
              <a:rPr lang="de-DE" baseline="0" dirty="0"/>
              <a:t> </a:t>
            </a:r>
            <a:r>
              <a:rPr lang="de-DE" baseline="0" dirty="0" err="1"/>
              <a:t>compliant</a:t>
            </a:r>
            <a:r>
              <a:rPr lang="de-DE" baseline="0" dirty="0"/>
              <a:t> – so </a:t>
            </a:r>
            <a:r>
              <a:rPr lang="de-DE" baseline="0" dirty="0" err="1"/>
              <a:t>either</a:t>
            </a:r>
            <a:r>
              <a:rPr lang="de-DE" baseline="0" dirty="0"/>
              <a:t> </a:t>
            </a:r>
            <a:r>
              <a:rPr lang="de-DE" baseline="0" dirty="0" err="1"/>
              <a:t>the</a:t>
            </a:r>
            <a:r>
              <a:rPr lang="de-DE" baseline="0" dirty="0"/>
              <a:t> </a:t>
            </a:r>
            <a:r>
              <a:rPr lang="de-DE" baseline="0" dirty="0" err="1"/>
              <a:t>inspeciton</a:t>
            </a:r>
            <a:r>
              <a:rPr lang="de-DE" baseline="0" dirty="0"/>
              <a:t> rate </a:t>
            </a:r>
            <a:r>
              <a:rPr lang="de-DE" baseline="0" dirty="0" err="1"/>
              <a:t>is</a:t>
            </a:r>
            <a:r>
              <a:rPr lang="de-DE" baseline="0" dirty="0"/>
              <a:t> </a:t>
            </a:r>
            <a:r>
              <a:rPr lang="de-DE" baseline="0" dirty="0" err="1"/>
              <a:t>too</a:t>
            </a:r>
            <a:r>
              <a:rPr lang="de-DE" baseline="0" dirty="0"/>
              <a:t> </a:t>
            </a:r>
            <a:r>
              <a:rPr lang="de-DE" baseline="0" dirty="0" err="1"/>
              <a:t>low</a:t>
            </a:r>
            <a:r>
              <a:rPr lang="de-DE" baseline="0" dirty="0"/>
              <a:t> (</a:t>
            </a:r>
            <a:r>
              <a:rPr lang="de-DE" baseline="0" dirty="0" err="1"/>
              <a:t>only</a:t>
            </a:r>
            <a:r>
              <a:rPr lang="de-DE" baseline="0" dirty="0"/>
              <a:t> 5% </a:t>
            </a:r>
            <a:r>
              <a:rPr lang="de-DE" baseline="0" dirty="0" err="1"/>
              <a:t>of</a:t>
            </a:r>
            <a:r>
              <a:rPr lang="de-DE" baseline="0" dirty="0"/>
              <a:t> </a:t>
            </a:r>
            <a:r>
              <a:rPr lang="de-DE" baseline="0" dirty="0" err="1"/>
              <a:t>farms</a:t>
            </a:r>
            <a:r>
              <a:rPr lang="de-DE" baseline="0" dirty="0"/>
              <a:t> </a:t>
            </a:r>
            <a:r>
              <a:rPr lang="de-DE" baseline="0" dirty="0" err="1"/>
              <a:t>are</a:t>
            </a:r>
            <a:r>
              <a:rPr lang="de-DE" baseline="0" dirty="0"/>
              <a:t> </a:t>
            </a:r>
            <a:r>
              <a:rPr lang="de-DE" baseline="0" dirty="0" err="1"/>
              <a:t>inspected</a:t>
            </a:r>
            <a:r>
              <a:rPr lang="de-DE" baseline="0" dirty="0"/>
              <a:t> </a:t>
            </a:r>
            <a:r>
              <a:rPr lang="de-DE" baseline="0" dirty="0" err="1"/>
              <a:t>each</a:t>
            </a:r>
            <a:r>
              <a:rPr lang="de-DE" baseline="0" dirty="0"/>
              <a:t> </a:t>
            </a:r>
            <a:r>
              <a:rPr lang="de-DE" baseline="0" dirty="0" err="1"/>
              <a:t>year</a:t>
            </a:r>
            <a:r>
              <a:rPr lang="de-DE" baseline="0" dirty="0"/>
              <a:t> </a:t>
            </a:r>
            <a:r>
              <a:rPr lang="de-DE" baseline="0" dirty="0" err="1"/>
              <a:t>and</a:t>
            </a:r>
            <a:r>
              <a:rPr lang="de-DE" baseline="0" dirty="0"/>
              <a:t> </a:t>
            </a:r>
            <a:r>
              <a:rPr lang="de-DE" baseline="0" dirty="0" err="1"/>
              <a:t>these</a:t>
            </a:r>
            <a:r>
              <a:rPr lang="de-DE" baseline="0" dirty="0"/>
              <a:t> </a:t>
            </a:r>
            <a:r>
              <a:rPr lang="de-DE" baseline="0" dirty="0" err="1"/>
              <a:t>may</a:t>
            </a:r>
            <a:r>
              <a:rPr lang="de-DE" baseline="0" dirty="0"/>
              <a:t> not </a:t>
            </a:r>
            <a:r>
              <a:rPr lang="de-DE" baseline="0" dirty="0" err="1"/>
              <a:t>be</a:t>
            </a:r>
            <a:r>
              <a:rPr lang="de-DE" baseline="0" dirty="0"/>
              <a:t> in Natura 2000 </a:t>
            </a:r>
            <a:r>
              <a:rPr lang="de-DE" baseline="0" dirty="0" err="1"/>
              <a:t>sites</a:t>
            </a:r>
            <a:r>
              <a:rPr lang="de-DE" baseline="0" dirty="0"/>
              <a:t>) – </a:t>
            </a:r>
            <a:r>
              <a:rPr lang="de-DE" baseline="0" dirty="0" err="1"/>
              <a:t>or</a:t>
            </a:r>
            <a:r>
              <a:rPr lang="de-DE" baseline="0" dirty="0"/>
              <a:t> </a:t>
            </a:r>
            <a:r>
              <a:rPr lang="de-DE" baseline="0" dirty="0" err="1"/>
              <a:t>inspectors</a:t>
            </a:r>
            <a:r>
              <a:rPr lang="de-DE" baseline="0" dirty="0"/>
              <a:t> do not </a:t>
            </a:r>
            <a:r>
              <a:rPr lang="de-DE" baseline="0" dirty="0" err="1"/>
              <a:t>know</a:t>
            </a:r>
            <a:r>
              <a:rPr lang="de-DE" baseline="0" dirty="0"/>
              <a:t> </a:t>
            </a:r>
            <a:r>
              <a:rPr lang="de-DE" baseline="0" dirty="0" err="1"/>
              <a:t>what</a:t>
            </a:r>
            <a:r>
              <a:rPr lang="de-DE" baseline="0" dirty="0"/>
              <a:t> </a:t>
            </a:r>
            <a:r>
              <a:rPr lang="de-DE" baseline="0" dirty="0" err="1"/>
              <a:t>they</a:t>
            </a:r>
            <a:r>
              <a:rPr lang="de-DE" baseline="0" dirty="0"/>
              <a:t> </a:t>
            </a:r>
            <a:r>
              <a:rPr lang="de-DE" baseline="0" dirty="0" err="1"/>
              <a:t>should</a:t>
            </a:r>
            <a:r>
              <a:rPr lang="de-DE" baseline="0" dirty="0"/>
              <a:t> </a:t>
            </a:r>
            <a:r>
              <a:rPr lang="de-DE" baseline="0" dirty="0" err="1"/>
              <a:t>be</a:t>
            </a:r>
            <a:r>
              <a:rPr lang="de-DE" baseline="0" dirty="0"/>
              <a:t> </a:t>
            </a:r>
            <a:r>
              <a:rPr lang="de-DE" baseline="0" dirty="0" err="1"/>
              <a:t>checking</a:t>
            </a:r>
            <a:r>
              <a:rPr lang="de-DE" baseline="0" dirty="0"/>
              <a:t>.</a:t>
            </a:r>
          </a:p>
          <a:p>
            <a:endParaRPr lang="de-DE" baseline="0" dirty="0"/>
          </a:p>
          <a:p>
            <a:r>
              <a:rPr lang="de-DE" baseline="0" dirty="0"/>
              <a:t>Land </a:t>
            </a:r>
            <a:r>
              <a:rPr lang="de-DE" baseline="0" dirty="0" err="1"/>
              <a:t>managers</a:t>
            </a:r>
            <a:r>
              <a:rPr lang="de-DE" baseline="0" dirty="0"/>
              <a:t> </a:t>
            </a:r>
            <a:r>
              <a:rPr lang="de-DE" baseline="0" dirty="0" err="1"/>
              <a:t>need</a:t>
            </a:r>
            <a:r>
              <a:rPr lang="de-DE" baseline="0" dirty="0"/>
              <a:t> </a:t>
            </a:r>
            <a:r>
              <a:rPr lang="de-DE" baseline="0" dirty="0" err="1"/>
              <a:t>to</a:t>
            </a:r>
            <a:r>
              <a:rPr lang="de-DE" baseline="0" dirty="0"/>
              <a:t> </a:t>
            </a:r>
            <a:r>
              <a:rPr lang="de-DE" baseline="0" dirty="0" err="1"/>
              <a:t>have</a:t>
            </a:r>
            <a:r>
              <a:rPr lang="de-DE" baseline="0" dirty="0"/>
              <a:t> a </a:t>
            </a:r>
            <a:r>
              <a:rPr lang="de-DE" baseline="0" dirty="0" err="1"/>
              <a:t>clear</a:t>
            </a:r>
            <a:r>
              <a:rPr lang="de-DE" baseline="0" dirty="0"/>
              <a:t> </a:t>
            </a:r>
            <a:r>
              <a:rPr lang="de-DE" baseline="0" dirty="0" err="1"/>
              <a:t>statement</a:t>
            </a:r>
            <a:r>
              <a:rPr lang="de-DE" baseline="0" dirty="0"/>
              <a:t> </a:t>
            </a:r>
            <a:r>
              <a:rPr lang="de-DE" baseline="0" dirty="0" err="1"/>
              <a:t>of</a:t>
            </a:r>
            <a:r>
              <a:rPr lang="de-DE" baseline="0" dirty="0"/>
              <a:t> </a:t>
            </a:r>
            <a:r>
              <a:rPr lang="de-DE" baseline="0" dirty="0" err="1"/>
              <a:t>what</a:t>
            </a:r>
            <a:r>
              <a:rPr lang="de-DE" baseline="0" dirty="0"/>
              <a:t> </a:t>
            </a:r>
            <a:r>
              <a:rPr lang="de-DE" baseline="0" dirty="0" err="1"/>
              <a:t>they</a:t>
            </a:r>
            <a:r>
              <a:rPr lang="de-DE" baseline="0" dirty="0"/>
              <a:t> </a:t>
            </a:r>
            <a:r>
              <a:rPr lang="de-DE" baseline="0" dirty="0" err="1"/>
              <a:t>should</a:t>
            </a:r>
            <a:r>
              <a:rPr lang="de-DE" baseline="0" dirty="0"/>
              <a:t> </a:t>
            </a:r>
            <a:r>
              <a:rPr lang="de-DE" baseline="0" dirty="0" err="1"/>
              <a:t>and</a:t>
            </a:r>
            <a:r>
              <a:rPr lang="de-DE" baseline="0" dirty="0"/>
              <a:t> </a:t>
            </a:r>
            <a:r>
              <a:rPr lang="de-DE" baseline="0" dirty="0" err="1"/>
              <a:t>should</a:t>
            </a:r>
            <a:r>
              <a:rPr lang="de-DE" baseline="0" dirty="0"/>
              <a:t> not </a:t>
            </a:r>
            <a:r>
              <a:rPr lang="de-DE" baseline="0" dirty="0" err="1"/>
              <a:t>be</a:t>
            </a:r>
            <a:r>
              <a:rPr lang="de-DE" baseline="0" dirty="0"/>
              <a:t> </a:t>
            </a:r>
            <a:r>
              <a:rPr lang="de-DE" baseline="0" dirty="0" err="1"/>
              <a:t>doing</a:t>
            </a:r>
            <a:r>
              <a:rPr lang="de-DE" baseline="0" dirty="0"/>
              <a:t> (</a:t>
            </a:r>
            <a:r>
              <a:rPr lang="de-DE" baseline="0" dirty="0" err="1"/>
              <a:t>translation</a:t>
            </a:r>
            <a:r>
              <a:rPr lang="de-DE" baseline="0" dirty="0"/>
              <a:t> </a:t>
            </a:r>
            <a:r>
              <a:rPr lang="de-DE" baseline="0" dirty="0" err="1"/>
              <a:t>of</a:t>
            </a:r>
            <a:r>
              <a:rPr lang="de-DE" baseline="0" dirty="0"/>
              <a:t> </a:t>
            </a:r>
            <a:r>
              <a:rPr lang="de-DE" baseline="0" dirty="0" err="1"/>
              <a:t>the</a:t>
            </a:r>
            <a:r>
              <a:rPr lang="de-DE" baseline="0" dirty="0"/>
              <a:t> </a:t>
            </a:r>
            <a:r>
              <a:rPr lang="de-DE" baseline="0" dirty="0" err="1"/>
              <a:t>management</a:t>
            </a:r>
            <a:r>
              <a:rPr lang="de-DE" baseline="0" dirty="0"/>
              <a:t> plan </a:t>
            </a:r>
            <a:r>
              <a:rPr lang="de-DE" baseline="0" dirty="0" err="1"/>
              <a:t>into</a:t>
            </a:r>
            <a:r>
              <a:rPr lang="de-DE" baseline="0" dirty="0"/>
              <a:t> </a:t>
            </a:r>
            <a:r>
              <a:rPr lang="de-DE" baseline="0" dirty="0" err="1"/>
              <a:t>something</a:t>
            </a:r>
            <a:r>
              <a:rPr lang="de-DE" baseline="0" dirty="0"/>
              <a:t> </a:t>
            </a:r>
            <a:r>
              <a:rPr lang="de-DE" baseline="0" dirty="0" err="1"/>
              <a:t>directly</a:t>
            </a:r>
            <a:r>
              <a:rPr lang="de-DE" baseline="0" dirty="0"/>
              <a:t> relevant </a:t>
            </a:r>
            <a:r>
              <a:rPr lang="de-DE" baseline="0" dirty="0" err="1"/>
              <a:t>to</a:t>
            </a:r>
            <a:r>
              <a:rPr lang="de-DE" baseline="0" dirty="0"/>
              <a:t> </a:t>
            </a:r>
            <a:r>
              <a:rPr lang="de-DE" baseline="0" dirty="0" err="1"/>
              <a:t>them</a:t>
            </a:r>
            <a:r>
              <a:rPr lang="de-DE" baseline="0" dirty="0"/>
              <a:t>)</a:t>
            </a:r>
          </a:p>
          <a:p>
            <a:r>
              <a:rPr lang="de-DE" baseline="0" dirty="0" err="1"/>
              <a:t>Inspectors</a:t>
            </a:r>
            <a:r>
              <a:rPr lang="de-DE" baseline="0" dirty="0"/>
              <a:t> </a:t>
            </a:r>
            <a:r>
              <a:rPr lang="de-DE" baseline="0" dirty="0" err="1"/>
              <a:t>need</a:t>
            </a:r>
            <a:r>
              <a:rPr lang="de-DE" baseline="0" dirty="0"/>
              <a:t> </a:t>
            </a:r>
            <a:r>
              <a:rPr lang="de-DE" baseline="0" dirty="0" err="1"/>
              <a:t>clear</a:t>
            </a:r>
            <a:r>
              <a:rPr lang="de-DE" baseline="0" dirty="0"/>
              <a:t> </a:t>
            </a:r>
            <a:r>
              <a:rPr lang="de-DE" baseline="0" dirty="0" err="1"/>
              <a:t>guidance</a:t>
            </a:r>
            <a:r>
              <a:rPr lang="de-DE" baseline="0" dirty="0"/>
              <a:t> on </a:t>
            </a:r>
            <a:r>
              <a:rPr lang="de-DE" baseline="0" dirty="0" err="1"/>
              <a:t>what</a:t>
            </a:r>
            <a:r>
              <a:rPr lang="de-DE" baseline="0" dirty="0"/>
              <a:t> </a:t>
            </a:r>
            <a:r>
              <a:rPr lang="de-DE" baseline="0" dirty="0" err="1"/>
              <a:t>to</a:t>
            </a:r>
            <a:r>
              <a:rPr lang="de-DE" baseline="0" dirty="0"/>
              <a:t> </a:t>
            </a:r>
            <a:r>
              <a:rPr lang="de-DE" baseline="0" dirty="0" err="1"/>
              <a:t>inspect</a:t>
            </a:r>
            <a:r>
              <a:rPr lang="de-DE" baseline="0" dirty="0"/>
              <a:t> </a:t>
            </a:r>
            <a:r>
              <a:rPr lang="de-DE" baseline="0" dirty="0" err="1"/>
              <a:t>and</a:t>
            </a:r>
            <a:r>
              <a:rPr lang="de-DE" baseline="0" dirty="0"/>
              <a:t> </a:t>
            </a:r>
            <a:r>
              <a:rPr lang="de-DE" baseline="0" dirty="0" err="1"/>
              <a:t>how</a:t>
            </a:r>
            <a:r>
              <a:rPr lang="de-DE" baseline="0" dirty="0"/>
              <a:t> </a:t>
            </a:r>
            <a:r>
              <a:rPr lang="de-DE" baseline="0" dirty="0" err="1"/>
              <a:t>to</a:t>
            </a:r>
            <a:r>
              <a:rPr lang="de-DE" baseline="0" dirty="0"/>
              <a:t> </a:t>
            </a:r>
            <a:r>
              <a:rPr lang="de-DE" baseline="0" dirty="0" err="1"/>
              <a:t>detect</a:t>
            </a:r>
            <a:r>
              <a:rPr lang="de-DE" baseline="0" dirty="0"/>
              <a:t> </a:t>
            </a:r>
            <a:r>
              <a:rPr lang="de-DE" baseline="0" dirty="0" err="1"/>
              <a:t>compliance</a:t>
            </a:r>
            <a:r>
              <a:rPr lang="de-DE" baseline="0" dirty="0"/>
              <a:t>. </a:t>
            </a:r>
          </a:p>
          <a:p>
            <a:endParaRPr lang="de-DE" baseline="0" dirty="0"/>
          </a:p>
          <a:p>
            <a:r>
              <a:rPr lang="de-DE" baseline="0" dirty="0"/>
              <a:t>Please contribute to the current consultation on the draft EU guidance on rural compliance – Natura 2000 in chapter </a:t>
            </a:r>
            <a:r>
              <a:rPr lang="de-DE" baseline="0" dirty="0" smtClean="0"/>
              <a:t>5. </a:t>
            </a:r>
            <a:endParaRPr lang="de-DE" baseline="0" dirty="0"/>
          </a:p>
        </p:txBody>
      </p:sp>
      <p:sp>
        <p:nvSpPr>
          <p:cNvPr id="4" name="Slide Number Placeholder 3"/>
          <p:cNvSpPr>
            <a:spLocks noGrp="1"/>
          </p:cNvSpPr>
          <p:nvPr>
            <p:ph type="sldNum" sz="quarter" idx="10"/>
          </p:nvPr>
        </p:nvSpPr>
        <p:spPr/>
        <p:txBody>
          <a:bodyPr/>
          <a:lstStyle/>
          <a:p>
            <a:fld id="{1BE79150-6D3D-4913-B535-F665DA36A38D}" type="slidenum">
              <a:rPr lang="sv-SE" smtClean="0"/>
              <a:t>11</a:t>
            </a:fld>
            <a:endParaRPr lang="sv-SE"/>
          </a:p>
        </p:txBody>
      </p:sp>
    </p:spTree>
    <p:extLst>
      <p:ext uri="{BB962C8B-B14F-4D97-AF65-F5344CB8AC3E}">
        <p14:creationId xmlns:p14="http://schemas.microsoft.com/office/powerpoint/2010/main" val="1068493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a:p>
            <a:r>
              <a:rPr lang="de-DE" dirty="0"/>
              <a:t>At IEEP </a:t>
            </a:r>
            <a:r>
              <a:rPr lang="de-DE" dirty="0" err="1"/>
              <a:t>we</a:t>
            </a:r>
            <a:r>
              <a:rPr lang="de-DE" dirty="0"/>
              <a:t> </a:t>
            </a:r>
            <a:r>
              <a:rPr lang="de-DE" dirty="0" err="1"/>
              <a:t>are</a:t>
            </a:r>
            <a:r>
              <a:rPr lang="de-DE" dirty="0"/>
              <a:t> </a:t>
            </a:r>
            <a:r>
              <a:rPr lang="de-DE" dirty="0" err="1"/>
              <a:t>about</a:t>
            </a:r>
            <a:r>
              <a:rPr lang="de-DE" dirty="0"/>
              <a:t> </a:t>
            </a:r>
            <a:r>
              <a:rPr lang="de-DE" dirty="0" err="1"/>
              <a:t>to</a:t>
            </a:r>
            <a:r>
              <a:rPr lang="de-DE" dirty="0"/>
              <a:t> </a:t>
            </a:r>
            <a:r>
              <a:rPr lang="de-DE" dirty="0" err="1"/>
              <a:t>start</a:t>
            </a:r>
            <a:r>
              <a:rPr lang="de-DE" baseline="0" dirty="0"/>
              <a:t> a </a:t>
            </a:r>
            <a:r>
              <a:rPr lang="de-DE" baseline="0" dirty="0" err="1"/>
              <a:t>study</a:t>
            </a:r>
            <a:r>
              <a:rPr lang="de-DE" baseline="0" dirty="0"/>
              <a:t> </a:t>
            </a:r>
            <a:r>
              <a:rPr lang="de-DE" baseline="0" dirty="0" err="1"/>
              <a:t>for</a:t>
            </a:r>
            <a:r>
              <a:rPr lang="de-DE" baseline="0" dirty="0"/>
              <a:t> </a:t>
            </a:r>
            <a:r>
              <a:rPr lang="de-DE" baseline="0" dirty="0" err="1"/>
              <a:t>the</a:t>
            </a:r>
            <a:r>
              <a:rPr lang="de-DE" baseline="0" dirty="0"/>
              <a:t> EEA on Natura 2000 </a:t>
            </a:r>
            <a:r>
              <a:rPr lang="de-DE" baseline="0" dirty="0" err="1"/>
              <a:t>effectiveness</a:t>
            </a:r>
            <a:r>
              <a:rPr lang="de-DE" baseline="0" dirty="0"/>
              <a:t> </a:t>
            </a:r>
            <a:r>
              <a:rPr lang="de-DE" baseline="0" dirty="0" err="1"/>
              <a:t>and</a:t>
            </a:r>
            <a:r>
              <a:rPr lang="de-DE" baseline="0" dirty="0"/>
              <a:t> </a:t>
            </a:r>
            <a:r>
              <a:rPr lang="de-DE" baseline="0" dirty="0" err="1"/>
              <a:t>governance</a:t>
            </a:r>
            <a:r>
              <a:rPr lang="de-DE" baseline="0" dirty="0"/>
              <a:t> (</a:t>
            </a:r>
            <a:r>
              <a:rPr lang="de-DE" baseline="0" dirty="0" err="1"/>
              <a:t>as</a:t>
            </a:r>
            <a:r>
              <a:rPr lang="de-DE" baseline="0" dirty="0"/>
              <a:t> a </a:t>
            </a:r>
            <a:r>
              <a:rPr lang="de-DE" baseline="0" dirty="0" err="1"/>
              <a:t>contribution</a:t>
            </a:r>
            <a:r>
              <a:rPr lang="de-DE" baseline="0" dirty="0"/>
              <a:t> </a:t>
            </a:r>
            <a:r>
              <a:rPr lang="de-DE" baseline="0" dirty="0" err="1"/>
              <a:t>to</a:t>
            </a:r>
            <a:r>
              <a:rPr lang="de-DE" baseline="0" dirty="0"/>
              <a:t> </a:t>
            </a:r>
            <a:r>
              <a:rPr lang="de-DE" baseline="0" dirty="0" err="1"/>
              <a:t>the</a:t>
            </a:r>
            <a:r>
              <a:rPr lang="de-DE" baseline="0" dirty="0"/>
              <a:t> </a:t>
            </a:r>
            <a:r>
              <a:rPr lang="de-DE" baseline="0" dirty="0" err="1"/>
              <a:t>evaluation</a:t>
            </a:r>
            <a:r>
              <a:rPr lang="de-DE" baseline="0" dirty="0"/>
              <a:t> </a:t>
            </a:r>
            <a:r>
              <a:rPr lang="de-DE" baseline="0" dirty="0" err="1"/>
              <a:t>of</a:t>
            </a:r>
            <a:r>
              <a:rPr lang="de-DE" baseline="0" dirty="0"/>
              <a:t> </a:t>
            </a:r>
            <a:r>
              <a:rPr lang="de-DE" baseline="0" dirty="0" err="1"/>
              <a:t>the</a:t>
            </a:r>
            <a:r>
              <a:rPr lang="de-DE" baseline="0" dirty="0"/>
              <a:t> EU </a:t>
            </a:r>
            <a:r>
              <a:rPr lang="de-DE" baseline="0" dirty="0" err="1"/>
              <a:t>biodiversity</a:t>
            </a:r>
            <a:r>
              <a:rPr lang="de-DE" baseline="0" dirty="0"/>
              <a:t> </a:t>
            </a:r>
            <a:r>
              <a:rPr lang="de-DE" baseline="0" dirty="0" err="1"/>
              <a:t>strategy</a:t>
            </a:r>
            <a:r>
              <a:rPr lang="de-DE" baseline="0" dirty="0"/>
              <a:t>), </a:t>
            </a:r>
            <a:r>
              <a:rPr lang="de-DE" baseline="0" dirty="0" err="1"/>
              <a:t>and</a:t>
            </a:r>
            <a:r>
              <a:rPr lang="de-DE" baseline="0" dirty="0"/>
              <a:t> </a:t>
            </a:r>
            <a:r>
              <a:rPr lang="de-DE" baseline="0" dirty="0" err="1"/>
              <a:t>to</a:t>
            </a:r>
            <a:r>
              <a:rPr lang="de-DE" baseline="0" dirty="0"/>
              <a:t> </a:t>
            </a:r>
            <a:r>
              <a:rPr lang="de-DE" baseline="0" dirty="0" err="1"/>
              <a:t>support</a:t>
            </a:r>
            <a:r>
              <a:rPr lang="de-DE" baseline="0" dirty="0"/>
              <a:t> </a:t>
            </a:r>
            <a:r>
              <a:rPr lang="de-DE" baseline="0" dirty="0" err="1"/>
              <a:t>this</a:t>
            </a:r>
            <a:r>
              <a:rPr lang="de-DE" baseline="0" dirty="0"/>
              <a:t> </a:t>
            </a:r>
            <a:r>
              <a:rPr lang="de-DE" baseline="0" dirty="0" err="1"/>
              <a:t>the</a:t>
            </a:r>
            <a:r>
              <a:rPr lang="de-DE" baseline="0" dirty="0"/>
              <a:t> EEA </a:t>
            </a:r>
            <a:r>
              <a:rPr lang="de-DE" baseline="0" dirty="0" err="1"/>
              <a:t>are</a:t>
            </a:r>
            <a:r>
              <a:rPr lang="de-DE" baseline="0" dirty="0"/>
              <a:t> </a:t>
            </a:r>
            <a:r>
              <a:rPr lang="de-DE" baseline="0" dirty="0" err="1"/>
              <a:t>about</a:t>
            </a:r>
            <a:r>
              <a:rPr lang="de-DE" baseline="0" dirty="0"/>
              <a:t> </a:t>
            </a:r>
            <a:r>
              <a:rPr lang="de-DE" baseline="0" dirty="0" err="1"/>
              <a:t>to</a:t>
            </a:r>
            <a:r>
              <a:rPr lang="de-DE" baseline="0" dirty="0"/>
              <a:t> </a:t>
            </a:r>
            <a:r>
              <a:rPr lang="de-DE" baseline="0" dirty="0" err="1"/>
              <a:t>launch</a:t>
            </a:r>
            <a:r>
              <a:rPr lang="de-DE" baseline="0" dirty="0"/>
              <a:t> a </a:t>
            </a:r>
            <a:r>
              <a:rPr lang="de-DE" baseline="0" dirty="0" err="1"/>
              <a:t>public</a:t>
            </a:r>
            <a:r>
              <a:rPr lang="de-DE" baseline="0" dirty="0"/>
              <a:t> </a:t>
            </a:r>
            <a:r>
              <a:rPr lang="de-DE" baseline="0" dirty="0" err="1"/>
              <a:t>questionnaire</a:t>
            </a:r>
            <a:r>
              <a:rPr lang="de-DE" baseline="0" dirty="0"/>
              <a:t> </a:t>
            </a:r>
            <a:r>
              <a:rPr lang="de-DE" baseline="0" dirty="0" err="1"/>
              <a:t>aimed</a:t>
            </a:r>
            <a:r>
              <a:rPr lang="de-DE" baseline="0" dirty="0"/>
              <a:t> at Natura 2000 </a:t>
            </a:r>
            <a:r>
              <a:rPr lang="de-DE" baseline="0" dirty="0" err="1"/>
              <a:t>site</a:t>
            </a:r>
            <a:r>
              <a:rPr lang="de-DE" baseline="0" dirty="0"/>
              <a:t> </a:t>
            </a:r>
            <a:r>
              <a:rPr lang="de-DE" baseline="0" dirty="0" err="1"/>
              <a:t>managers</a:t>
            </a:r>
            <a:r>
              <a:rPr lang="de-DE" baseline="0" dirty="0"/>
              <a:t>.</a:t>
            </a:r>
          </a:p>
          <a:p>
            <a:endParaRPr lang="de-DE" baseline="0" dirty="0"/>
          </a:p>
          <a:p>
            <a:r>
              <a:rPr lang="de-DE" baseline="0" dirty="0"/>
              <a:t>I </a:t>
            </a:r>
            <a:r>
              <a:rPr lang="de-DE" baseline="0" dirty="0" err="1"/>
              <a:t>give</a:t>
            </a:r>
            <a:r>
              <a:rPr lang="de-DE" baseline="0" dirty="0"/>
              <a:t> </a:t>
            </a:r>
            <a:r>
              <a:rPr lang="de-DE" baseline="0" dirty="0" err="1"/>
              <a:t>you</a:t>
            </a:r>
            <a:r>
              <a:rPr lang="de-DE" baseline="0" dirty="0"/>
              <a:t> </a:t>
            </a:r>
            <a:r>
              <a:rPr lang="de-DE" baseline="0" dirty="0" err="1"/>
              <a:t>here</a:t>
            </a:r>
            <a:r>
              <a:rPr lang="de-DE" baseline="0" dirty="0"/>
              <a:t> </a:t>
            </a:r>
            <a:r>
              <a:rPr lang="de-DE" baseline="0" dirty="0" err="1"/>
              <a:t>some</a:t>
            </a:r>
            <a:r>
              <a:rPr lang="de-DE" baseline="0" dirty="0"/>
              <a:t> </a:t>
            </a:r>
            <a:r>
              <a:rPr lang="de-DE" baseline="0" dirty="0" err="1"/>
              <a:t>of</a:t>
            </a:r>
            <a:r>
              <a:rPr lang="de-DE" baseline="0" dirty="0"/>
              <a:t> </a:t>
            </a:r>
            <a:r>
              <a:rPr lang="de-DE" baseline="0" dirty="0" err="1"/>
              <a:t>the</a:t>
            </a:r>
            <a:r>
              <a:rPr lang="de-DE" baseline="0" dirty="0"/>
              <a:t> </a:t>
            </a:r>
            <a:r>
              <a:rPr lang="de-DE" baseline="0" dirty="0" err="1"/>
              <a:t>questions</a:t>
            </a:r>
            <a:r>
              <a:rPr lang="de-DE" baseline="0" dirty="0"/>
              <a:t> </a:t>
            </a:r>
            <a:r>
              <a:rPr lang="de-DE" baseline="0" dirty="0" err="1"/>
              <a:t>to</a:t>
            </a:r>
            <a:r>
              <a:rPr lang="de-DE" baseline="0" dirty="0"/>
              <a:t> </a:t>
            </a:r>
            <a:r>
              <a:rPr lang="de-DE" baseline="0" dirty="0" err="1"/>
              <a:t>see</a:t>
            </a:r>
            <a:r>
              <a:rPr lang="de-DE" baseline="0" dirty="0"/>
              <a:t> </a:t>
            </a:r>
            <a:r>
              <a:rPr lang="de-DE" baseline="0" dirty="0" err="1"/>
              <a:t>if</a:t>
            </a:r>
            <a:r>
              <a:rPr lang="de-DE" baseline="0" dirty="0"/>
              <a:t> </a:t>
            </a:r>
            <a:r>
              <a:rPr lang="de-DE" baseline="0" dirty="0" err="1"/>
              <a:t>any</a:t>
            </a:r>
            <a:r>
              <a:rPr lang="de-DE" baseline="0" dirty="0"/>
              <a:t> </a:t>
            </a:r>
            <a:r>
              <a:rPr lang="de-DE" baseline="0" dirty="0" err="1"/>
              <a:t>of</a:t>
            </a:r>
            <a:r>
              <a:rPr lang="de-DE" baseline="0" dirty="0"/>
              <a:t> </a:t>
            </a:r>
            <a:r>
              <a:rPr lang="de-DE" baseline="0" dirty="0" err="1"/>
              <a:t>you</a:t>
            </a:r>
            <a:r>
              <a:rPr lang="de-DE" baseline="0" dirty="0"/>
              <a:t> </a:t>
            </a:r>
            <a:r>
              <a:rPr lang="de-DE" baseline="0" dirty="0" err="1"/>
              <a:t>have</a:t>
            </a:r>
            <a:r>
              <a:rPr lang="de-DE" baseline="0" dirty="0"/>
              <a:t> </a:t>
            </a:r>
            <a:r>
              <a:rPr lang="de-DE" baseline="0" dirty="0" err="1"/>
              <a:t>any</a:t>
            </a:r>
            <a:r>
              <a:rPr lang="de-DE" baseline="0" dirty="0"/>
              <a:t> </a:t>
            </a:r>
            <a:r>
              <a:rPr lang="de-DE" baseline="0" dirty="0" err="1"/>
              <a:t>comments</a:t>
            </a:r>
            <a:r>
              <a:rPr lang="de-DE" baseline="0" dirty="0"/>
              <a:t> </a:t>
            </a:r>
            <a:r>
              <a:rPr lang="de-DE" baseline="0" dirty="0" err="1"/>
              <a:t>or</a:t>
            </a:r>
            <a:r>
              <a:rPr lang="de-DE" baseline="0" dirty="0"/>
              <a:t> </a:t>
            </a:r>
            <a:r>
              <a:rPr lang="de-DE" baseline="0" dirty="0" err="1"/>
              <a:t>suggestions</a:t>
            </a:r>
            <a:r>
              <a:rPr lang="de-DE" baseline="0" dirty="0"/>
              <a:t> – </a:t>
            </a:r>
            <a:r>
              <a:rPr lang="de-DE" baseline="0" dirty="0" err="1"/>
              <a:t>or</a:t>
            </a:r>
            <a:r>
              <a:rPr lang="de-DE" baseline="0" dirty="0"/>
              <a:t> </a:t>
            </a:r>
            <a:r>
              <a:rPr lang="de-DE" baseline="0" dirty="0" err="1"/>
              <a:t>any</a:t>
            </a:r>
            <a:r>
              <a:rPr lang="de-DE" baseline="0" dirty="0"/>
              <a:t> </a:t>
            </a:r>
            <a:r>
              <a:rPr lang="de-DE" baseline="0" dirty="0" err="1"/>
              <a:t>other</a:t>
            </a:r>
            <a:r>
              <a:rPr lang="de-DE" baseline="0" dirty="0"/>
              <a:t> </a:t>
            </a:r>
            <a:r>
              <a:rPr lang="de-DE" baseline="0" dirty="0" err="1"/>
              <a:t>questions</a:t>
            </a:r>
            <a:r>
              <a:rPr lang="de-DE" baseline="0" dirty="0"/>
              <a:t> on </a:t>
            </a:r>
            <a:r>
              <a:rPr lang="de-DE" baseline="0" dirty="0" err="1"/>
              <a:t>my</a:t>
            </a:r>
            <a:r>
              <a:rPr lang="de-DE" baseline="0" dirty="0"/>
              <a:t> </a:t>
            </a:r>
            <a:r>
              <a:rPr lang="de-DE" baseline="0" dirty="0" err="1"/>
              <a:t>presentation</a:t>
            </a:r>
            <a:r>
              <a:rPr lang="de-DE" baseline="0" dirty="0"/>
              <a:t>.</a:t>
            </a:r>
          </a:p>
          <a:p>
            <a:endParaRPr lang="de-DE" baseline="0" dirty="0"/>
          </a:p>
          <a:p>
            <a:r>
              <a:rPr lang="de-DE" baseline="0" dirty="0"/>
              <a:t>Please </a:t>
            </a:r>
            <a:r>
              <a:rPr lang="de-DE" baseline="0" dirty="0" smtClean="0"/>
              <a:t>contact IEEP or EEA (Gorm Dige &lt;Gorm.Dige@eea.europa.eu&gt;) if </a:t>
            </a:r>
            <a:r>
              <a:rPr lang="de-DE" baseline="0" dirty="0"/>
              <a:t>you are interested to answer this questionnaire and we would much appreciate your inputs</a:t>
            </a:r>
            <a:r>
              <a:rPr lang="de-DE" baseline="0" dirty="0" smtClean="0"/>
              <a:t>.  </a:t>
            </a:r>
            <a:endParaRPr lang="de-DE" dirty="0"/>
          </a:p>
          <a:p>
            <a:endParaRPr lang="de-DE" dirty="0"/>
          </a:p>
          <a:p>
            <a:r>
              <a:rPr lang="de-DE" dirty="0"/>
              <a:t>Source: EEA </a:t>
            </a:r>
            <a:r>
              <a:rPr lang="de-DE" dirty="0" err="1"/>
              <a:t>questionnaire</a:t>
            </a:r>
            <a:r>
              <a:rPr lang="de-DE" baseline="0" dirty="0"/>
              <a:t> on Natura 2000 </a:t>
            </a:r>
            <a:r>
              <a:rPr lang="de-DE" baseline="0" dirty="0" err="1"/>
              <a:t>effectiveness</a:t>
            </a:r>
            <a:r>
              <a:rPr lang="de-DE" baseline="0" dirty="0"/>
              <a:t> </a:t>
            </a:r>
            <a:r>
              <a:rPr lang="de-DE" baseline="0" dirty="0" err="1"/>
              <a:t>and</a:t>
            </a:r>
            <a:r>
              <a:rPr lang="de-DE" baseline="0" dirty="0"/>
              <a:t> </a:t>
            </a:r>
            <a:r>
              <a:rPr lang="de-DE" baseline="0" dirty="0" err="1"/>
              <a:t>governance</a:t>
            </a:r>
            <a:r>
              <a:rPr lang="de-DE" baseline="0" dirty="0"/>
              <a:t> (</a:t>
            </a:r>
            <a:r>
              <a:rPr lang="de-DE" baseline="0" dirty="0" err="1"/>
              <a:t>draft</a:t>
            </a:r>
            <a:r>
              <a:rPr lang="de-DE" baseline="0" dirty="0"/>
              <a:t> 12 </a:t>
            </a:r>
            <a:r>
              <a:rPr lang="de-DE" baseline="0" dirty="0" err="1"/>
              <a:t>October</a:t>
            </a:r>
            <a:r>
              <a:rPr lang="de-DE" baseline="0" dirty="0"/>
              <a:t> 2019)</a:t>
            </a:r>
            <a:endParaRPr lang="de-DE" dirty="0"/>
          </a:p>
        </p:txBody>
      </p:sp>
      <p:sp>
        <p:nvSpPr>
          <p:cNvPr id="4" name="Slide Number Placeholder 3"/>
          <p:cNvSpPr>
            <a:spLocks noGrp="1"/>
          </p:cNvSpPr>
          <p:nvPr>
            <p:ph type="sldNum" sz="quarter" idx="10"/>
          </p:nvPr>
        </p:nvSpPr>
        <p:spPr/>
        <p:txBody>
          <a:bodyPr/>
          <a:lstStyle/>
          <a:p>
            <a:fld id="{1BE79150-6D3D-4913-B535-F665DA36A38D}" type="slidenum">
              <a:rPr lang="sv-SE" smtClean="0"/>
              <a:t>12</a:t>
            </a:fld>
            <a:endParaRPr lang="sv-SE"/>
          </a:p>
        </p:txBody>
      </p:sp>
    </p:spTree>
    <p:extLst>
      <p:ext uri="{BB962C8B-B14F-4D97-AF65-F5344CB8AC3E}">
        <p14:creationId xmlns:p14="http://schemas.microsoft.com/office/powerpoint/2010/main" val="1509848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1BE79150-6D3D-4913-B535-F665DA36A38D}" type="slidenum">
              <a:rPr lang="sv-SE" smtClean="0"/>
              <a:t>2</a:t>
            </a:fld>
            <a:endParaRPr lang="sv-SE"/>
          </a:p>
        </p:txBody>
      </p:sp>
    </p:spTree>
    <p:extLst>
      <p:ext uri="{BB962C8B-B14F-4D97-AF65-F5344CB8AC3E}">
        <p14:creationId xmlns:p14="http://schemas.microsoft.com/office/powerpoint/2010/main" val="1756812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The </a:t>
            </a:r>
            <a:r>
              <a:rPr lang="de-DE" dirty="0" err="1"/>
              <a:t>overall</a:t>
            </a:r>
            <a:r>
              <a:rPr lang="de-DE" dirty="0"/>
              <a:t> </a:t>
            </a:r>
            <a:r>
              <a:rPr lang="de-DE" dirty="0" err="1"/>
              <a:t>statistic</a:t>
            </a:r>
            <a:r>
              <a:rPr lang="de-DE" baseline="0" dirty="0" err="1"/>
              <a:t>s</a:t>
            </a:r>
            <a:r>
              <a:rPr lang="de-DE" baseline="0" dirty="0"/>
              <a:t> </a:t>
            </a:r>
            <a:r>
              <a:rPr lang="de-DE" baseline="0" dirty="0" err="1"/>
              <a:t>for</a:t>
            </a:r>
            <a:r>
              <a:rPr lang="de-DE" baseline="0" dirty="0"/>
              <a:t> </a:t>
            </a:r>
            <a:r>
              <a:rPr lang="de-DE" baseline="0" dirty="0" err="1"/>
              <a:t>the</a:t>
            </a:r>
            <a:r>
              <a:rPr lang="de-DE" baseline="0" dirty="0"/>
              <a:t> Natura 2000 </a:t>
            </a:r>
            <a:r>
              <a:rPr lang="de-DE" baseline="0" dirty="0" err="1"/>
              <a:t>network</a:t>
            </a:r>
            <a:r>
              <a:rPr lang="de-DE" baseline="0" dirty="0"/>
              <a:t> in Europe </a:t>
            </a:r>
            <a:r>
              <a:rPr lang="de-DE" baseline="0" dirty="0" err="1"/>
              <a:t>are</a:t>
            </a:r>
            <a:r>
              <a:rPr lang="de-DE" baseline="0" dirty="0"/>
              <a:t> </a:t>
            </a:r>
            <a:r>
              <a:rPr lang="de-DE" baseline="0" dirty="0" err="1"/>
              <a:t>impressive</a:t>
            </a:r>
            <a:r>
              <a:rPr lang="de-DE" baseline="0" dirty="0"/>
              <a:t>: 18% </a:t>
            </a:r>
            <a:r>
              <a:rPr lang="de-DE" baseline="0" dirty="0" err="1"/>
              <a:t>of</a:t>
            </a:r>
            <a:r>
              <a:rPr lang="de-DE" baseline="0" dirty="0"/>
              <a:t> </a:t>
            </a:r>
            <a:r>
              <a:rPr lang="de-DE" baseline="0" dirty="0" err="1"/>
              <a:t>the</a:t>
            </a:r>
            <a:r>
              <a:rPr lang="de-DE" baseline="0" dirty="0"/>
              <a:t> EU </a:t>
            </a:r>
            <a:r>
              <a:rPr lang="de-DE" baseline="0" dirty="0" err="1"/>
              <a:t>land</a:t>
            </a:r>
            <a:r>
              <a:rPr lang="de-DE" baseline="0" dirty="0"/>
              <a:t> </a:t>
            </a:r>
            <a:r>
              <a:rPr lang="de-DE" baseline="0" dirty="0" err="1"/>
              <a:t>area</a:t>
            </a:r>
            <a:r>
              <a:rPr lang="de-DE" baseline="0" dirty="0"/>
              <a:t> </a:t>
            </a:r>
            <a:r>
              <a:rPr lang="de-DE" baseline="0" dirty="0" err="1"/>
              <a:t>and</a:t>
            </a:r>
            <a:r>
              <a:rPr lang="de-DE" baseline="0" dirty="0"/>
              <a:t> 9.5% </a:t>
            </a:r>
            <a:r>
              <a:rPr lang="de-DE" baseline="0" dirty="0" err="1"/>
              <a:t>of</a:t>
            </a:r>
            <a:r>
              <a:rPr lang="de-DE" baseline="0" dirty="0"/>
              <a:t> </a:t>
            </a:r>
            <a:r>
              <a:rPr lang="de-DE" baseline="0" dirty="0" err="1"/>
              <a:t>the</a:t>
            </a:r>
            <a:r>
              <a:rPr lang="de-DE" baseline="0" dirty="0"/>
              <a:t> marine </a:t>
            </a:r>
            <a:r>
              <a:rPr lang="de-DE" baseline="0" dirty="0" err="1"/>
              <a:t>area</a:t>
            </a:r>
            <a:r>
              <a:rPr lang="de-DE" baseline="0" dirty="0"/>
              <a:t>.</a:t>
            </a:r>
          </a:p>
          <a:p>
            <a:endParaRPr lang="de-DE" baseline="0" dirty="0"/>
          </a:p>
          <a:p>
            <a:r>
              <a:rPr lang="de-DE" dirty="0" err="1"/>
              <a:t>It</a:t>
            </a:r>
            <a:r>
              <a:rPr lang="de-DE" baseline="0" dirty="0"/>
              <a:t> </a:t>
            </a:r>
            <a:r>
              <a:rPr lang="de-DE" baseline="0" dirty="0" err="1"/>
              <a:t>is</a:t>
            </a:r>
            <a:r>
              <a:rPr lang="de-DE" baseline="0" dirty="0"/>
              <a:t> also </a:t>
            </a:r>
            <a:r>
              <a:rPr lang="de-DE" baseline="0" dirty="0" err="1"/>
              <a:t>unique</a:t>
            </a:r>
            <a:r>
              <a:rPr lang="de-DE" baseline="0" dirty="0"/>
              <a:t> </a:t>
            </a:r>
            <a:r>
              <a:rPr lang="de-DE" baseline="0" dirty="0" err="1"/>
              <a:t>as</a:t>
            </a:r>
            <a:r>
              <a:rPr lang="de-DE" baseline="0" dirty="0"/>
              <a:t> a </a:t>
            </a:r>
            <a:r>
              <a:rPr lang="de-DE" baseline="0" dirty="0" err="1"/>
              <a:t>targeted</a:t>
            </a:r>
            <a:r>
              <a:rPr lang="de-DE" baseline="0" dirty="0"/>
              <a:t> </a:t>
            </a:r>
            <a:r>
              <a:rPr lang="de-DE" baseline="0" dirty="0" err="1"/>
              <a:t>network</a:t>
            </a:r>
            <a:r>
              <a:rPr lang="de-DE" baseline="0" dirty="0"/>
              <a:t> – </a:t>
            </a:r>
            <a:r>
              <a:rPr lang="de-DE" baseline="0" dirty="0" err="1"/>
              <a:t>designed</a:t>
            </a:r>
            <a:r>
              <a:rPr lang="de-DE" baseline="0" dirty="0"/>
              <a:t> </a:t>
            </a:r>
            <a:r>
              <a:rPr lang="de-DE" baseline="0" dirty="0" err="1"/>
              <a:t>to</a:t>
            </a:r>
            <a:r>
              <a:rPr lang="de-DE" baseline="0" dirty="0"/>
              <a:t> </a:t>
            </a:r>
            <a:r>
              <a:rPr lang="de-DE" baseline="0" dirty="0" err="1"/>
              <a:t>protect</a:t>
            </a:r>
            <a:r>
              <a:rPr lang="de-DE" baseline="0" dirty="0"/>
              <a:t> </a:t>
            </a:r>
            <a:r>
              <a:rPr lang="de-DE" baseline="0" dirty="0" err="1"/>
              <a:t>the</a:t>
            </a:r>
            <a:r>
              <a:rPr lang="de-DE" baseline="0" dirty="0"/>
              <a:t> </a:t>
            </a:r>
            <a:r>
              <a:rPr lang="de-DE" baseline="0" dirty="0" err="1"/>
              <a:t>habitats</a:t>
            </a:r>
            <a:r>
              <a:rPr lang="de-DE" baseline="0" dirty="0"/>
              <a:t> </a:t>
            </a:r>
            <a:r>
              <a:rPr lang="de-DE" baseline="0" dirty="0" err="1"/>
              <a:t>and</a:t>
            </a:r>
            <a:r>
              <a:rPr lang="de-DE" baseline="0" dirty="0"/>
              <a:t> </a:t>
            </a:r>
            <a:r>
              <a:rPr lang="de-DE" baseline="0" dirty="0" err="1"/>
              <a:t>species</a:t>
            </a:r>
            <a:r>
              <a:rPr lang="de-DE" baseline="0" dirty="0"/>
              <a:t> on </a:t>
            </a:r>
            <a:r>
              <a:rPr lang="de-DE" baseline="0" dirty="0" err="1"/>
              <a:t>the</a:t>
            </a:r>
            <a:r>
              <a:rPr lang="de-DE" baseline="0" dirty="0"/>
              <a:t> </a:t>
            </a:r>
            <a:r>
              <a:rPr lang="de-DE" baseline="0" dirty="0" err="1"/>
              <a:t>nature</a:t>
            </a:r>
            <a:r>
              <a:rPr lang="de-DE" baseline="0" dirty="0"/>
              <a:t> </a:t>
            </a:r>
            <a:r>
              <a:rPr lang="de-DE" baseline="0" dirty="0" err="1"/>
              <a:t>directives</a:t>
            </a:r>
            <a:r>
              <a:rPr lang="de-DE" baseline="0" dirty="0"/>
              <a:t>. Even </a:t>
            </a:r>
            <a:r>
              <a:rPr lang="de-DE" baseline="0" dirty="0" err="1"/>
              <a:t>though</a:t>
            </a:r>
            <a:r>
              <a:rPr lang="de-DE" baseline="0" dirty="0"/>
              <a:t> </a:t>
            </a:r>
            <a:r>
              <a:rPr lang="de-DE" baseline="0" dirty="0" err="1"/>
              <a:t>it</a:t>
            </a:r>
            <a:r>
              <a:rPr lang="de-DE" baseline="0" dirty="0"/>
              <a:t> </a:t>
            </a:r>
            <a:r>
              <a:rPr lang="de-DE" baseline="0" dirty="0" err="1"/>
              <a:t>is</a:t>
            </a:r>
            <a:r>
              <a:rPr lang="de-DE" baseline="0" dirty="0"/>
              <a:t> </a:t>
            </a:r>
            <a:r>
              <a:rPr lang="de-DE" baseline="0" dirty="0" err="1"/>
              <a:t>possible</a:t>
            </a:r>
            <a:r>
              <a:rPr lang="de-DE" baseline="0" dirty="0"/>
              <a:t> </a:t>
            </a:r>
            <a:r>
              <a:rPr lang="de-DE" baseline="0" dirty="0" err="1"/>
              <a:t>to</a:t>
            </a:r>
            <a:r>
              <a:rPr lang="de-DE" baseline="0" dirty="0"/>
              <a:t> </a:t>
            </a:r>
            <a:r>
              <a:rPr lang="de-DE" baseline="0" dirty="0" err="1"/>
              <a:t>critisise</a:t>
            </a:r>
            <a:r>
              <a:rPr lang="de-DE" baseline="0" dirty="0"/>
              <a:t> </a:t>
            </a:r>
            <a:r>
              <a:rPr lang="de-DE" baseline="0" dirty="0" err="1"/>
              <a:t>the</a:t>
            </a:r>
            <a:r>
              <a:rPr lang="de-DE" baseline="0" dirty="0"/>
              <a:t> </a:t>
            </a:r>
            <a:r>
              <a:rPr lang="de-DE" baseline="0" dirty="0" err="1"/>
              <a:t>annexes</a:t>
            </a:r>
            <a:r>
              <a:rPr lang="de-DE" baseline="0" dirty="0"/>
              <a:t> </a:t>
            </a:r>
            <a:r>
              <a:rPr lang="de-DE" baseline="0" dirty="0" err="1"/>
              <a:t>of</a:t>
            </a:r>
            <a:r>
              <a:rPr lang="de-DE" baseline="0" dirty="0"/>
              <a:t> </a:t>
            </a:r>
            <a:r>
              <a:rPr lang="de-DE" baseline="0" dirty="0" err="1"/>
              <a:t>the</a:t>
            </a:r>
            <a:r>
              <a:rPr lang="de-DE" baseline="0" dirty="0"/>
              <a:t> Habitats </a:t>
            </a:r>
            <a:r>
              <a:rPr lang="de-DE" baseline="0" dirty="0" err="1"/>
              <a:t>Directive</a:t>
            </a:r>
            <a:r>
              <a:rPr lang="de-DE" baseline="0" dirty="0"/>
              <a:t> </a:t>
            </a:r>
            <a:r>
              <a:rPr lang="de-DE" baseline="0" dirty="0" err="1"/>
              <a:t>with</a:t>
            </a:r>
            <a:r>
              <a:rPr lang="de-DE" baseline="0" dirty="0"/>
              <a:t> </a:t>
            </a:r>
            <a:r>
              <a:rPr lang="de-DE" baseline="0" dirty="0" err="1"/>
              <a:t>respect</a:t>
            </a:r>
            <a:r>
              <a:rPr lang="de-DE" baseline="0" dirty="0"/>
              <a:t> </a:t>
            </a:r>
            <a:r>
              <a:rPr lang="de-DE" baseline="0" dirty="0" err="1"/>
              <a:t>to</a:t>
            </a:r>
            <a:r>
              <a:rPr lang="de-DE" baseline="0" dirty="0"/>
              <a:t> </a:t>
            </a:r>
            <a:r>
              <a:rPr lang="de-DE" baseline="0" dirty="0" err="1"/>
              <a:t>its</a:t>
            </a:r>
            <a:r>
              <a:rPr lang="de-DE" baseline="0" dirty="0"/>
              <a:t> </a:t>
            </a:r>
            <a:r>
              <a:rPr lang="de-DE" baseline="0" dirty="0" err="1"/>
              <a:t>coverage</a:t>
            </a:r>
            <a:r>
              <a:rPr lang="de-DE" baseline="0" dirty="0"/>
              <a:t> </a:t>
            </a:r>
            <a:r>
              <a:rPr lang="de-DE" baseline="0" dirty="0" err="1"/>
              <a:t>of</a:t>
            </a:r>
            <a:r>
              <a:rPr lang="de-DE" baseline="0" dirty="0"/>
              <a:t> </a:t>
            </a:r>
            <a:r>
              <a:rPr lang="de-DE" baseline="0" dirty="0" err="1"/>
              <a:t>endangered</a:t>
            </a:r>
            <a:r>
              <a:rPr lang="de-DE" baseline="0" dirty="0"/>
              <a:t> </a:t>
            </a:r>
            <a:r>
              <a:rPr lang="de-DE" baseline="0" dirty="0" err="1"/>
              <a:t>invertebrates</a:t>
            </a:r>
            <a:r>
              <a:rPr lang="de-DE" baseline="0" dirty="0"/>
              <a:t> </a:t>
            </a:r>
            <a:r>
              <a:rPr lang="de-DE" baseline="0" dirty="0" err="1"/>
              <a:t>and</a:t>
            </a:r>
            <a:r>
              <a:rPr lang="de-DE" baseline="0" dirty="0"/>
              <a:t> </a:t>
            </a:r>
            <a:r>
              <a:rPr lang="de-DE" baseline="0" dirty="0" err="1"/>
              <a:t>plants</a:t>
            </a:r>
            <a:r>
              <a:rPr lang="de-DE" baseline="0" dirty="0"/>
              <a:t>, </a:t>
            </a:r>
            <a:r>
              <a:rPr lang="de-DE" baseline="0" dirty="0" err="1"/>
              <a:t>it</a:t>
            </a:r>
            <a:r>
              <a:rPr lang="de-DE" baseline="0" dirty="0"/>
              <a:t> </a:t>
            </a:r>
            <a:r>
              <a:rPr lang="de-DE" baseline="0" dirty="0" err="1"/>
              <a:t>does</a:t>
            </a:r>
            <a:r>
              <a:rPr lang="de-DE" baseline="0" dirty="0"/>
              <a:t> </a:t>
            </a:r>
            <a:r>
              <a:rPr lang="de-DE" baseline="0" dirty="0" err="1"/>
              <a:t>include</a:t>
            </a:r>
            <a:r>
              <a:rPr lang="de-DE" baseline="0" dirty="0"/>
              <a:t> </a:t>
            </a:r>
            <a:r>
              <a:rPr lang="de-DE" baseline="0" dirty="0" err="1"/>
              <a:t>many</a:t>
            </a:r>
            <a:r>
              <a:rPr lang="de-DE" baseline="0" dirty="0"/>
              <a:t> </a:t>
            </a:r>
            <a:r>
              <a:rPr lang="de-DE" baseline="0" dirty="0" err="1"/>
              <a:t>species</a:t>
            </a:r>
            <a:r>
              <a:rPr lang="de-DE" baseline="0" dirty="0"/>
              <a:t> </a:t>
            </a:r>
            <a:r>
              <a:rPr lang="de-DE" baseline="0" dirty="0" err="1"/>
              <a:t>that</a:t>
            </a:r>
            <a:r>
              <a:rPr lang="de-DE" baseline="0" dirty="0"/>
              <a:t> </a:t>
            </a:r>
            <a:r>
              <a:rPr lang="de-DE" baseline="0" dirty="0" err="1"/>
              <a:t>are</a:t>
            </a:r>
            <a:r>
              <a:rPr lang="de-DE" baseline="0" dirty="0"/>
              <a:t> </a:t>
            </a:r>
            <a:r>
              <a:rPr lang="de-DE" baseline="0" dirty="0" err="1"/>
              <a:t>umbrella</a:t>
            </a:r>
            <a:r>
              <a:rPr lang="de-DE" baseline="0" dirty="0"/>
              <a:t> </a:t>
            </a:r>
            <a:r>
              <a:rPr lang="de-DE" baseline="0" dirty="0" err="1"/>
              <a:t>species</a:t>
            </a:r>
            <a:r>
              <a:rPr lang="de-DE" baseline="0" dirty="0"/>
              <a:t> </a:t>
            </a:r>
            <a:r>
              <a:rPr lang="de-DE" baseline="0" dirty="0" err="1"/>
              <a:t>for</a:t>
            </a:r>
            <a:r>
              <a:rPr lang="de-DE" baseline="0" dirty="0"/>
              <a:t> a host </a:t>
            </a:r>
            <a:r>
              <a:rPr lang="de-DE" baseline="0" dirty="0" err="1"/>
              <a:t>of</a:t>
            </a:r>
            <a:r>
              <a:rPr lang="de-DE" baseline="0" dirty="0"/>
              <a:t> </a:t>
            </a:r>
            <a:r>
              <a:rPr lang="de-DE" baseline="0" dirty="0" err="1"/>
              <a:t>other</a:t>
            </a:r>
            <a:r>
              <a:rPr lang="de-DE" baseline="0" dirty="0"/>
              <a:t> </a:t>
            </a:r>
            <a:r>
              <a:rPr lang="de-DE" baseline="0" dirty="0" err="1"/>
              <a:t>species</a:t>
            </a:r>
            <a:r>
              <a:rPr lang="de-DE" baseline="0" dirty="0"/>
              <a:t>. This </a:t>
            </a:r>
            <a:r>
              <a:rPr lang="de-DE" baseline="0" dirty="0" err="1"/>
              <a:t>includes</a:t>
            </a:r>
            <a:r>
              <a:rPr lang="de-DE" baseline="0" dirty="0"/>
              <a:t> </a:t>
            </a:r>
            <a:r>
              <a:rPr lang="de-DE" baseline="0" dirty="0" err="1"/>
              <a:t>species</a:t>
            </a:r>
            <a:r>
              <a:rPr lang="de-DE" baseline="0" dirty="0"/>
              <a:t> </a:t>
            </a:r>
            <a:r>
              <a:rPr lang="de-DE" baseline="0" dirty="0" err="1"/>
              <a:t>that</a:t>
            </a:r>
            <a:r>
              <a:rPr lang="de-DE" baseline="0" dirty="0"/>
              <a:t> </a:t>
            </a:r>
            <a:r>
              <a:rPr lang="de-DE" baseline="0" dirty="0" err="1"/>
              <a:t>occur</a:t>
            </a:r>
            <a:r>
              <a:rPr lang="de-DE" baseline="0" dirty="0"/>
              <a:t> in </a:t>
            </a:r>
            <a:r>
              <a:rPr lang="de-DE" baseline="0" dirty="0" err="1"/>
              <a:t>places</a:t>
            </a:r>
            <a:r>
              <a:rPr lang="de-DE" baseline="0" dirty="0"/>
              <a:t> </a:t>
            </a:r>
            <a:r>
              <a:rPr lang="de-DE" baseline="0" dirty="0" err="1"/>
              <a:t>that</a:t>
            </a:r>
            <a:r>
              <a:rPr lang="de-DE" baseline="0" dirty="0"/>
              <a:t> </a:t>
            </a:r>
            <a:r>
              <a:rPr lang="de-DE" baseline="0" dirty="0" err="1"/>
              <a:t>are</a:t>
            </a:r>
            <a:r>
              <a:rPr lang="de-DE" baseline="0" dirty="0"/>
              <a:t> also </a:t>
            </a:r>
            <a:r>
              <a:rPr lang="de-DE" baseline="0" dirty="0" err="1"/>
              <a:t>intensively</a:t>
            </a:r>
            <a:r>
              <a:rPr lang="de-DE" baseline="0" dirty="0"/>
              <a:t> </a:t>
            </a:r>
            <a:r>
              <a:rPr lang="de-DE" baseline="0" dirty="0" err="1"/>
              <a:t>used</a:t>
            </a:r>
            <a:r>
              <a:rPr lang="de-DE" baseline="0" dirty="0"/>
              <a:t> </a:t>
            </a:r>
            <a:r>
              <a:rPr lang="de-DE" baseline="0" dirty="0" err="1"/>
              <a:t>by</a:t>
            </a:r>
            <a:r>
              <a:rPr lang="de-DE" baseline="0" dirty="0"/>
              <a:t> </a:t>
            </a:r>
            <a:r>
              <a:rPr lang="de-DE" baseline="0" dirty="0" err="1"/>
              <a:t>people</a:t>
            </a:r>
            <a:r>
              <a:rPr lang="de-DE" baseline="0" dirty="0"/>
              <a:t>, such </a:t>
            </a:r>
            <a:r>
              <a:rPr lang="de-DE" baseline="0" dirty="0" err="1"/>
              <a:t>as</a:t>
            </a:r>
            <a:r>
              <a:rPr lang="de-DE" baseline="0" dirty="0"/>
              <a:t> </a:t>
            </a:r>
            <a:r>
              <a:rPr lang="de-DE" baseline="0" dirty="0" err="1"/>
              <a:t>the</a:t>
            </a:r>
            <a:r>
              <a:rPr lang="de-DE" baseline="0" dirty="0"/>
              <a:t> European Hamster, </a:t>
            </a:r>
            <a:r>
              <a:rPr lang="de-DE" baseline="0" dirty="0" err="1"/>
              <a:t>and</a:t>
            </a:r>
            <a:r>
              <a:rPr lang="de-DE" baseline="0" dirty="0"/>
              <a:t> </a:t>
            </a:r>
            <a:r>
              <a:rPr lang="de-DE" baseline="0" dirty="0" err="1"/>
              <a:t>that</a:t>
            </a:r>
            <a:r>
              <a:rPr lang="de-DE" baseline="0" dirty="0"/>
              <a:t> </a:t>
            </a:r>
            <a:r>
              <a:rPr lang="de-DE" baseline="0" dirty="0" err="1"/>
              <a:t>would</a:t>
            </a:r>
            <a:r>
              <a:rPr lang="de-DE" baseline="0" dirty="0"/>
              <a:t> </a:t>
            </a:r>
            <a:r>
              <a:rPr lang="de-DE" baseline="0" dirty="0" err="1"/>
              <a:t>likely</a:t>
            </a:r>
            <a:r>
              <a:rPr lang="de-DE" baseline="0" dirty="0"/>
              <a:t> not </a:t>
            </a:r>
            <a:r>
              <a:rPr lang="de-DE" baseline="0" dirty="0" err="1"/>
              <a:t>be</a:t>
            </a:r>
            <a:r>
              <a:rPr lang="de-DE" baseline="0" dirty="0"/>
              <a:t> </a:t>
            </a:r>
            <a:r>
              <a:rPr lang="de-DE" baseline="0" dirty="0" err="1"/>
              <a:t>protected</a:t>
            </a:r>
            <a:r>
              <a:rPr lang="de-DE" baseline="0" dirty="0"/>
              <a:t> </a:t>
            </a:r>
            <a:r>
              <a:rPr lang="de-DE" baseline="0" dirty="0" err="1"/>
              <a:t>otherwise</a:t>
            </a:r>
            <a:r>
              <a:rPr lang="de-DE" baseline="0" dirty="0"/>
              <a:t>. </a:t>
            </a:r>
            <a:r>
              <a:rPr lang="de-DE" baseline="0" dirty="0" err="1"/>
              <a:t>And</a:t>
            </a:r>
            <a:r>
              <a:rPr lang="de-DE" baseline="0" dirty="0"/>
              <a:t> </a:t>
            </a:r>
            <a:r>
              <a:rPr lang="de-DE" baseline="0" dirty="0" err="1"/>
              <a:t>most</a:t>
            </a:r>
            <a:r>
              <a:rPr lang="de-DE" baseline="0" dirty="0"/>
              <a:t> </a:t>
            </a:r>
            <a:r>
              <a:rPr lang="de-DE" baseline="0" dirty="0" err="1"/>
              <a:t>importantly</a:t>
            </a:r>
            <a:r>
              <a:rPr lang="de-DE" baseline="0" dirty="0"/>
              <a:t>, </a:t>
            </a:r>
            <a:r>
              <a:rPr lang="de-DE" baseline="0" dirty="0" err="1"/>
              <a:t>it</a:t>
            </a:r>
            <a:r>
              <a:rPr lang="de-DE" baseline="0" dirty="0"/>
              <a:t> </a:t>
            </a:r>
            <a:r>
              <a:rPr lang="de-DE" baseline="0" dirty="0" err="1"/>
              <a:t>protects</a:t>
            </a:r>
            <a:r>
              <a:rPr lang="de-DE" baseline="0" dirty="0"/>
              <a:t> </a:t>
            </a:r>
            <a:r>
              <a:rPr lang="de-DE" baseline="0" dirty="0" err="1"/>
              <a:t>many</a:t>
            </a:r>
            <a:r>
              <a:rPr lang="de-DE" baseline="0" dirty="0"/>
              <a:t> </a:t>
            </a:r>
            <a:r>
              <a:rPr lang="de-DE" baseline="0" dirty="0" err="1"/>
              <a:t>of</a:t>
            </a:r>
            <a:r>
              <a:rPr lang="de-DE" baseline="0" dirty="0"/>
              <a:t> </a:t>
            </a:r>
            <a:r>
              <a:rPr lang="de-DE" baseline="0" dirty="0" err="1"/>
              <a:t>the</a:t>
            </a:r>
            <a:r>
              <a:rPr lang="de-DE" baseline="0" dirty="0"/>
              <a:t> </a:t>
            </a:r>
            <a:r>
              <a:rPr lang="de-DE" baseline="0" dirty="0" err="1"/>
              <a:t>habitats</a:t>
            </a:r>
            <a:r>
              <a:rPr lang="de-DE" baseline="0" dirty="0"/>
              <a:t> </a:t>
            </a:r>
            <a:r>
              <a:rPr lang="de-DE" baseline="0" dirty="0" err="1"/>
              <a:t>directly</a:t>
            </a:r>
            <a:r>
              <a:rPr lang="de-DE" baseline="0" dirty="0"/>
              <a:t>. </a:t>
            </a:r>
          </a:p>
          <a:p>
            <a:endParaRPr lang="de-DE" baseline="0" dirty="0"/>
          </a:p>
          <a:p>
            <a:r>
              <a:rPr lang="de-DE" baseline="0" dirty="0"/>
              <a:t>There is quite alot of difference between Member States in how much of their land area is designated as Natura </a:t>
            </a:r>
            <a:r>
              <a:rPr lang="de-DE" baseline="0" dirty="0" smtClean="0"/>
              <a:t>2000, ranging </a:t>
            </a:r>
            <a:r>
              <a:rPr lang="de-DE" baseline="0" dirty="0"/>
              <a:t>from 8.4% in Denmark to 37.8% in Slovenia.</a:t>
            </a:r>
          </a:p>
          <a:p>
            <a:endParaRPr lang="de-DE" baseline="0" dirty="0"/>
          </a:p>
          <a:p>
            <a:r>
              <a:rPr lang="de-DE" baseline="0" dirty="0"/>
              <a:t>The </a:t>
            </a:r>
            <a:r>
              <a:rPr lang="de-DE" baseline="0" dirty="0" err="1"/>
              <a:t>sufficiency</a:t>
            </a:r>
            <a:r>
              <a:rPr lang="de-DE" baseline="0" dirty="0"/>
              <a:t> </a:t>
            </a:r>
            <a:r>
              <a:rPr lang="de-DE" baseline="0" dirty="0" err="1"/>
              <a:t>of</a:t>
            </a:r>
            <a:r>
              <a:rPr lang="de-DE" baseline="0" dirty="0"/>
              <a:t> </a:t>
            </a:r>
            <a:r>
              <a:rPr lang="de-DE" baseline="0" dirty="0" err="1"/>
              <a:t>the</a:t>
            </a:r>
            <a:r>
              <a:rPr lang="de-DE" baseline="0" dirty="0"/>
              <a:t> </a:t>
            </a:r>
            <a:r>
              <a:rPr lang="de-DE" baseline="0" dirty="0" err="1"/>
              <a:t>network</a:t>
            </a:r>
            <a:r>
              <a:rPr lang="de-DE" baseline="0" dirty="0"/>
              <a:t> </a:t>
            </a:r>
            <a:r>
              <a:rPr lang="de-DE" baseline="0" dirty="0" err="1"/>
              <a:t>is</a:t>
            </a:r>
            <a:r>
              <a:rPr lang="de-DE" baseline="0" dirty="0"/>
              <a:t> </a:t>
            </a:r>
            <a:r>
              <a:rPr lang="de-DE" baseline="0" dirty="0" err="1"/>
              <a:t>judged</a:t>
            </a:r>
            <a:r>
              <a:rPr lang="de-DE" baseline="0" dirty="0"/>
              <a:t> </a:t>
            </a:r>
            <a:r>
              <a:rPr lang="de-DE" baseline="0" dirty="0" err="1"/>
              <a:t>to</a:t>
            </a:r>
            <a:r>
              <a:rPr lang="de-DE" baseline="0" dirty="0"/>
              <a:t> </a:t>
            </a:r>
            <a:r>
              <a:rPr lang="de-DE" baseline="0" dirty="0" err="1"/>
              <a:t>be</a:t>
            </a:r>
            <a:r>
              <a:rPr lang="de-DE" baseline="0" dirty="0"/>
              <a:t> </a:t>
            </a:r>
            <a:r>
              <a:rPr lang="de-DE" baseline="0" dirty="0" err="1"/>
              <a:t>good</a:t>
            </a:r>
            <a:r>
              <a:rPr lang="de-DE" baseline="0" dirty="0"/>
              <a:t> </a:t>
            </a:r>
            <a:r>
              <a:rPr lang="de-DE" baseline="0" dirty="0" err="1"/>
              <a:t>to</a:t>
            </a:r>
            <a:r>
              <a:rPr lang="de-DE" baseline="0" dirty="0"/>
              <a:t> </a:t>
            </a:r>
            <a:r>
              <a:rPr lang="de-DE" baseline="0" dirty="0" err="1"/>
              <a:t>complete</a:t>
            </a:r>
            <a:r>
              <a:rPr lang="de-DE" baseline="0" dirty="0"/>
              <a:t> in </a:t>
            </a:r>
            <a:r>
              <a:rPr lang="de-DE" baseline="0" dirty="0" err="1"/>
              <a:t>most</a:t>
            </a:r>
            <a:r>
              <a:rPr lang="de-DE" baseline="0" dirty="0"/>
              <a:t> Member States but </a:t>
            </a:r>
            <a:r>
              <a:rPr lang="de-DE" baseline="0" dirty="0" err="1"/>
              <a:t>there</a:t>
            </a:r>
            <a:r>
              <a:rPr lang="de-DE" baseline="0" dirty="0"/>
              <a:t> </a:t>
            </a:r>
            <a:r>
              <a:rPr lang="de-DE" baseline="0" dirty="0" err="1"/>
              <a:t>are</a:t>
            </a:r>
            <a:r>
              <a:rPr lang="de-DE" baseline="0" dirty="0"/>
              <a:t> still </a:t>
            </a:r>
            <a:r>
              <a:rPr lang="de-DE" baseline="0" dirty="0" err="1"/>
              <a:t>some</a:t>
            </a:r>
            <a:r>
              <a:rPr lang="de-DE" baseline="0" dirty="0"/>
              <a:t> </a:t>
            </a:r>
            <a:r>
              <a:rPr lang="de-DE" baseline="0" dirty="0" err="1"/>
              <a:t>needs</a:t>
            </a:r>
            <a:r>
              <a:rPr lang="de-DE" baseline="0" dirty="0"/>
              <a:t> </a:t>
            </a:r>
            <a:r>
              <a:rPr lang="de-DE" baseline="0" dirty="0" err="1"/>
              <a:t>to</a:t>
            </a:r>
            <a:r>
              <a:rPr lang="de-DE" baseline="0" dirty="0"/>
              <a:t> </a:t>
            </a:r>
            <a:r>
              <a:rPr lang="de-DE" baseline="0" dirty="0" err="1"/>
              <a:t>designate</a:t>
            </a:r>
            <a:r>
              <a:rPr lang="de-DE" baseline="0" dirty="0"/>
              <a:t> </a:t>
            </a:r>
            <a:r>
              <a:rPr lang="de-DE" baseline="0" dirty="0" err="1"/>
              <a:t>sites</a:t>
            </a:r>
            <a:r>
              <a:rPr lang="de-DE" baseline="0" dirty="0"/>
              <a:t> </a:t>
            </a:r>
            <a:r>
              <a:rPr lang="de-DE" baseline="0" dirty="0" err="1"/>
              <a:t>for</a:t>
            </a:r>
            <a:r>
              <a:rPr lang="de-DE" baseline="0" dirty="0"/>
              <a:t> additional </a:t>
            </a:r>
            <a:r>
              <a:rPr lang="de-DE" baseline="0" dirty="0" err="1"/>
              <a:t>species</a:t>
            </a:r>
            <a:r>
              <a:rPr lang="de-DE" baseline="0" dirty="0"/>
              <a:t> </a:t>
            </a:r>
            <a:r>
              <a:rPr lang="de-DE" baseline="0" dirty="0" err="1"/>
              <a:t>or</a:t>
            </a:r>
            <a:r>
              <a:rPr lang="de-DE" baseline="0" dirty="0"/>
              <a:t> </a:t>
            </a:r>
            <a:r>
              <a:rPr lang="de-DE" baseline="0" dirty="0" err="1"/>
              <a:t>habitats</a:t>
            </a:r>
            <a:r>
              <a:rPr lang="de-DE" baseline="0" dirty="0"/>
              <a:t> (AT, CY, PL, SK). </a:t>
            </a:r>
          </a:p>
          <a:p>
            <a:endParaRPr lang="de-DE" baseline="0" dirty="0"/>
          </a:p>
          <a:p>
            <a:r>
              <a:rPr lang="de-DE" b="1" baseline="0" dirty="0" err="1"/>
              <a:t>Is</a:t>
            </a:r>
            <a:r>
              <a:rPr lang="de-DE" b="1" baseline="0" dirty="0"/>
              <a:t> </a:t>
            </a:r>
            <a:r>
              <a:rPr lang="de-DE" b="1" baseline="0" dirty="0" err="1"/>
              <a:t>the</a:t>
            </a:r>
            <a:r>
              <a:rPr lang="de-DE" b="1" baseline="0" dirty="0"/>
              <a:t> </a:t>
            </a:r>
            <a:r>
              <a:rPr lang="de-DE" b="1" baseline="0" dirty="0" err="1"/>
              <a:t>conservation</a:t>
            </a:r>
            <a:r>
              <a:rPr lang="de-DE" b="1" baseline="0" dirty="0"/>
              <a:t> </a:t>
            </a:r>
            <a:r>
              <a:rPr lang="de-DE" b="1" baseline="0" dirty="0" err="1"/>
              <a:t>status</a:t>
            </a:r>
            <a:r>
              <a:rPr lang="de-DE" b="1" baseline="0" dirty="0"/>
              <a:t> </a:t>
            </a:r>
            <a:r>
              <a:rPr lang="de-DE" b="1" baseline="0" dirty="0" err="1"/>
              <a:t>of</a:t>
            </a:r>
            <a:r>
              <a:rPr lang="de-DE" b="1" baseline="0" dirty="0"/>
              <a:t> </a:t>
            </a:r>
            <a:r>
              <a:rPr lang="de-DE" b="1" baseline="0" dirty="0" err="1"/>
              <a:t>habitats</a:t>
            </a:r>
            <a:r>
              <a:rPr lang="de-DE" b="1" baseline="0" dirty="0"/>
              <a:t> </a:t>
            </a:r>
            <a:r>
              <a:rPr lang="de-DE" b="1" baseline="0" dirty="0" err="1"/>
              <a:t>and</a:t>
            </a:r>
            <a:r>
              <a:rPr lang="de-DE" b="1" baseline="0" dirty="0"/>
              <a:t> </a:t>
            </a:r>
            <a:r>
              <a:rPr lang="de-DE" b="1" baseline="0" dirty="0" err="1"/>
              <a:t>species</a:t>
            </a:r>
            <a:r>
              <a:rPr lang="de-DE" b="1" baseline="0" dirty="0"/>
              <a:t> </a:t>
            </a:r>
            <a:r>
              <a:rPr lang="de-DE" b="1" baseline="0" dirty="0" err="1"/>
              <a:t>improving</a:t>
            </a:r>
            <a:r>
              <a:rPr lang="de-DE" b="1" baseline="0" dirty="0"/>
              <a:t> </a:t>
            </a:r>
            <a:r>
              <a:rPr lang="de-DE" b="1" baseline="0" dirty="0" err="1"/>
              <a:t>because</a:t>
            </a:r>
            <a:r>
              <a:rPr lang="de-DE" b="1" baseline="0" dirty="0"/>
              <a:t> </a:t>
            </a:r>
            <a:r>
              <a:rPr lang="de-DE" b="1" baseline="0" dirty="0" err="1"/>
              <a:t>of</a:t>
            </a:r>
            <a:r>
              <a:rPr lang="de-DE" b="1" baseline="0" dirty="0"/>
              <a:t> Natura 2000?</a:t>
            </a:r>
          </a:p>
          <a:p>
            <a:endParaRPr lang="de-DE" baseline="0" dirty="0"/>
          </a:p>
          <a:p>
            <a:r>
              <a:rPr lang="de-DE" baseline="0" dirty="0"/>
              <a:t>Habitats </a:t>
            </a:r>
            <a:r>
              <a:rPr lang="de-DE" baseline="0" dirty="0" err="1"/>
              <a:t>and</a:t>
            </a:r>
            <a:r>
              <a:rPr lang="de-DE" baseline="0" dirty="0"/>
              <a:t> </a:t>
            </a:r>
            <a:r>
              <a:rPr lang="de-DE" baseline="0" dirty="0" err="1"/>
              <a:t>species</a:t>
            </a:r>
            <a:r>
              <a:rPr lang="de-DE" baseline="0" dirty="0"/>
              <a:t> outside Natura 2000 </a:t>
            </a:r>
            <a:r>
              <a:rPr lang="de-DE" baseline="0" dirty="0" err="1"/>
              <a:t>seem</a:t>
            </a:r>
            <a:r>
              <a:rPr lang="de-DE" baseline="0" dirty="0"/>
              <a:t> </a:t>
            </a:r>
            <a:r>
              <a:rPr lang="de-DE" baseline="0" dirty="0" err="1"/>
              <a:t>to</a:t>
            </a:r>
            <a:r>
              <a:rPr lang="de-DE" baseline="0" dirty="0"/>
              <a:t> </a:t>
            </a:r>
            <a:r>
              <a:rPr lang="de-DE" baseline="0" dirty="0" err="1"/>
              <a:t>be</a:t>
            </a:r>
            <a:r>
              <a:rPr lang="de-DE" baseline="0" dirty="0"/>
              <a:t> </a:t>
            </a:r>
            <a:r>
              <a:rPr lang="de-DE" baseline="0" dirty="0" err="1"/>
              <a:t>doing</a:t>
            </a:r>
            <a:r>
              <a:rPr lang="de-DE" baseline="0" dirty="0"/>
              <a:t> </a:t>
            </a:r>
            <a:r>
              <a:rPr lang="de-DE" baseline="0" dirty="0" err="1"/>
              <a:t>worse</a:t>
            </a:r>
            <a:r>
              <a:rPr lang="de-DE" baseline="0" dirty="0"/>
              <a:t> </a:t>
            </a:r>
            <a:r>
              <a:rPr lang="de-DE" baseline="0" dirty="0" err="1"/>
              <a:t>than</a:t>
            </a:r>
            <a:r>
              <a:rPr lang="de-DE" baseline="0" dirty="0"/>
              <a:t> </a:t>
            </a:r>
            <a:r>
              <a:rPr lang="de-DE" baseline="0" dirty="0" err="1"/>
              <a:t>those</a:t>
            </a:r>
            <a:r>
              <a:rPr lang="de-DE" baseline="0" dirty="0"/>
              <a:t> </a:t>
            </a:r>
            <a:r>
              <a:rPr lang="de-DE" baseline="0" dirty="0" err="1"/>
              <a:t>inside</a:t>
            </a:r>
            <a:r>
              <a:rPr lang="de-DE" baseline="0" dirty="0"/>
              <a:t> (</a:t>
            </a:r>
            <a:r>
              <a:rPr lang="de-DE" baseline="0" dirty="0" err="1"/>
              <a:t>as</a:t>
            </a:r>
            <a:r>
              <a:rPr lang="de-DE" baseline="0" dirty="0"/>
              <a:t> </a:t>
            </a:r>
            <a:r>
              <a:rPr lang="de-DE" baseline="0" dirty="0" err="1"/>
              <a:t>shown</a:t>
            </a:r>
            <a:r>
              <a:rPr lang="de-DE" baseline="0" dirty="0"/>
              <a:t> </a:t>
            </a:r>
            <a:r>
              <a:rPr lang="de-DE" baseline="0" dirty="0" err="1"/>
              <a:t>for</a:t>
            </a:r>
            <a:r>
              <a:rPr lang="de-DE" baseline="0" dirty="0"/>
              <a:t> </a:t>
            </a:r>
            <a:r>
              <a:rPr lang="de-DE" baseline="0" dirty="0" err="1"/>
              <a:t>common</a:t>
            </a:r>
            <a:r>
              <a:rPr lang="de-DE" baseline="0" dirty="0"/>
              <a:t> </a:t>
            </a:r>
            <a:r>
              <a:rPr lang="de-DE" baseline="0" dirty="0" err="1"/>
              <a:t>birds</a:t>
            </a:r>
            <a:r>
              <a:rPr lang="de-DE" baseline="0" dirty="0"/>
              <a:t> in France). </a:t>
            </a:r>
            <a:r>
              <a:rPr lang="de-DE" baseline="0" dirty="0" err="1"/>
              <a:t>However</a:t>
            </a:r>
            <a:r>
              <a:rPr lang="de-DE" baseline="0" dirty="0"/>
              <a:t>, </a:t>
            </a:r>
            <a:r>
              <a:rPr lang="de-DE" baseline="0" dirty="0" err="1"/>
              <a:t>there</a:t>
            </a:r>
            <a:r>
              <a:rPr lang="de-DE" baseline="0" dirty="0"/>
              <a:t> </a:t>
            </a:r>
            <a:r>
              <a:rPr lang="de-DE" baseline="0" dirty="0" err="1"/>
              <a:t>is</a:t>
            </a:r>
            <a:r>
              <a:rPr lang="de-DE" baseline="0" dirty="0"/>
              <a:t> not </a:t>
            </a:r>
            <a:r>
              <a:rPr lang="de-DE" baseline="0" dirty="0" err="1"/>
              <a:t>very</a:t>
            </a:r>
            <a:r>
              <a:rPr lang="de-DE" baseline="0" dirty="0"/>
              <a:t> </a:t>
            </a:r>
            <a:r>
              <a:rPr lang="de-DE" baseline="0" dirty="0" err="1"/>
              <a:t>much</a:t>
            </a:r>
            <a:r>
              <a:rPr lang="de-DE" baseline="0" dirty="0"/>
              <a:t> </a:t>
            </a:r>
            <a:r>
              <a:rPr lang="de-DE" baseline="0" dirty="0" err="1"/>
              <a:t>indication</a:t>
            </a:r>
            <a:r>
              <a:rPr lang="de-DE" baseline="0" dirty="0"/>
              <a:t> </a:t>
            </a:r>
            <a:r>
              <a:rPr lang="de-DE" baseline="0" dirty="0" err="1"/>
              <a:t>that</a:t>
            </a:r>
            <a:r>
              <a:rPr lang="de-DE" baseline="0" dirty="0"/>
              <a:t> </a:t>
            </a:r>
            <a:r>
              <a:rPr lang="de-DE" baseline="0" dirty="0" err="1"/>
              <a:t>the</a:t>
            </a:r>
            <a:r>
              <a:rPr lang="de-DE" baseline="0" dirty="0"/>
              <a:t> Natura 2000 </a:t>
            </a:r>
            <a:r>
              <a:rPr lang="de-DE" baseline="0" dirty="0" err="1"/>
              <a:t>network</a:t>
            </a:r>
            <a:r>
              <a:rPr lang="de-DE" baseline="0" dirty="0"/>
              <a:t> </a:t>
            </a:r>
            <a:r>
              <a:rPr lang="de-DE" baseline="0" dirty="0" err="1"/>
              <a:t>is</a:t>
            </a:r>
            <a:r>
              <a:rPr lang="de-DE" baseline="0" dirty="0"/>
              <a:t> </a:t>
            </a:r>
            <a:r>
              <a:rPr lang="de-DE" baseline="0" dirty="0" err="1"/>
              <a:t>having</a:t>
            </a:r>
            <a:r>
              <a:rPr lang="de-DE" baseline="0" dirty="0"/>
              <a:t> a </a:t>
            </a:r>
            <a:r>
              <a:rPr lang="de-DE" baseline="0" dirty="0" err="1"/>
              <a:t>significant</a:t>
            </a:r>
            <a:r>
              <a:rPr lang="de-DE" baseline="0" dirty="0"/>
              <a:t> </a:t>
            </a:r>
            <a:r>
              <a:rPr lang="de-DE" baseline="0" dirty="0" err="1"/>
              <a:t>impact</a:t>
            </a:r>
            <a:r>
              <a:rPr lang="de-DE" baseline="0" dirty="0"/>
              <a:t> on </a:t>
            </a:r>
            <a:r>
              <a:rPr lang="de-DE" baseline="0" dirty="0" err="1"/>
              <a:t>turning</a:t>
            </a:r>
            <a:r>
              <a:rPr lang="de-DE" baseline="0" dirty="0"/>
              <a:t> </a:t>
            </a:r>
            <a:r>
              <a:rPr lang="de-DE" baseline="0" dirty="0" err="1"/>
              <a:t>around</a:t>
            </a:r>
            <a:r>
              <a:rPr lang="de-DE" baseline="0" dirty="0"/>
              <a:t> </a:t>
            </a:r>
            <a:r>
              <a:rPr lang="de-DE" baseline="0" dirty="0" err="1"/>
              <a:t>trends</a:t>
            </a:r>
            <a:r>
              <a:rPr lang="de-DE" baseline="0" dirty="0"/>
              <a:t> </a:t>
            </a:r>
            <a:r>
              <a:rPr lang="de-DE" baseline="0" dirty="0" err="1"/>
              <a:t>of</a:t>
            </a:r>
            <a:r>
              <a:rPr lang="de-DE" baseline="0" dirty="0"/>
              <a:t> </a:t>
            </a:r>
            <a:r>
              <a:rPr lang="de-DE" baseline="0" dirty="0" err="1"/>
              <a:t>the</a:t>
            </a:r>
            <a:r>
              <a:rPr lang="de-DE" baseline="0" dirty="0"/>
              <a:t> </a:t>
            </a:r>
            <a:r>
              <a:rPr lang="de-DE" baseline="0" dirty="0" err="1"/>
              <a:t>habitats</a:t>
            </a:r>
            <a:r>
              <a:rPr lang="de-DE" baseline="0" dirty="0"/>
              <a:t> </a:t>
            </a:r>
            <a:r>
              <a:rPr lang="de-DE" baseline="0" dirty="0" err="1"/>
              <a:t>and</a:t>
            </a:r>
            <a:r>
              <a:rPr lang="de-DE" baseline="0" dirty="0"/>
              <a:t> </a:t>
            </a:r>
            <a:r>
              <a:rPr lang="de-DE" baseline="0" dirty="0" err="1"/>
              <a:t>species</a:t>
            </a:r>
            <a:r>
              <a:rPr lang="de-DE" baseline="0" dirty="0"/>
              <a:t>, </a:t>
            </a:r>
            <a:r>
              <a:rPr lang="de-DE" baseline="0" dirty="0" err="1"/>
              <a:t>although</a:t>
            </a:r>
            <a:r>
              <a:rPr lang="de-DE" baseline="0" dirty="0"/>
              <a:t> </a:t>
            </a:r>
            <a:r>
              <a:rPr lang="de-DE" baseline="0" dirty="0" err="1"/>
              <a:t>there</a:t>
            </a:r>
            <a:r>
              <a:rPr lang="de-DE" baseline="0" dirty="0"/>
              <a:t> </a:t>
            </a:r>
            <a:r>
              <a:rPr lang="de-DE" baseline="0" dirty="0" err="1"/>
              <a:t>are</a:t>
            </a:r>
            <a:r>
              <a:rPr lang="de-DE" baseline="0" dirty="0"/>
              <a:t> </a:t>
            </a:r>
            <a:r>
              <a:rPr lang="de-DE" baseline="0" dirty="0" err="1"/>
              <a:t>some</a:t>
            </a:r>
            <a:r>
              <a:rPr lang="de-DE" baseline="0" dirty="0"/>
              <a:t> </a:t>
            </a:r>
            <a:r>
              <a:rPr lang="de-DE" baseline="0" dirty="0" err="1"/>
              <a:t>notable</a:t>
            </a:r>
            <a:r>
              <a:rPr lang="de-DE" baseline="0" dirty="0"/>
              <a:t> </a:t>
            </a:r>
            <a:r>
              <a:rPr lang="de-DE" baseline="0" dirty="0" err="1"/>
              <a:t>cases</a:t>
            </a:r>
            <a:r>
              <a:rPr lang="de-DE" baseline="0" dirty="0"/>
              <a:t> </a:t>
            </a:r>
            <a:r>
              <a:rPr lang="de-DE" baseline="0" dirty="0" err="1"/>
              <a:t>of</a:t>
            </a:r>
            <a:r>
              <a:rPr lang="de-DE" baseline="0" dirty="0"/>
              <a:t> </a:t>
            </a:r>
            <a:r>
              <a:rPr lang="de-DE" baseline="0" dirty="0" err="1"/>
              <a:t>conservation</a:t>
            </a:r>
            <a:r>
              <a:rPr lang="de-DE" baseline="0" dirty="0"/>
              <a:t> </a:t>
            </a:r>
            <a:r>
              <a:rPr lang="de-DE" baseline="0" dirty="0" err="1"/>
              <a:t>sucesses</a:t>
            </a:r>
            <a:r>
              <a:rPr lang="de-DE" baseline="0" dirty="0"/>
              <a:t>, </a:t>
            </a:r>
            <a:r>
              <a:rPr lang="de-DE" baseline="0" dirty="0" err="1"/>
              <a:t>often</a:t>
            </a:r>
            <a:r>
              <a:rPr lang="de-DE" baseline="0" dirty="0"/>
              <a:t> </a:t>
            </a:r>
            <a:r>
              <a:rPr lang="de-DE" baseline="0" dirty="0" err="1"/>
              <a:t>associated</a:t>
            </a:r>
            <a:r>
              <a:rPr lang="de-DE" baseline="0" dirty="0"/>
              <a:t> </a:t>
            </a:r>
            <a:r>
              <a:rPr lang="de-DE" baseline="0" dirty="0" err="1"/>
              <a:t>with</a:t>
            </a:r>
            <a:r>
              <a:rPr lang="de-DE" baseline="0" dirty="0"/>
              <a:t> LIFE </a:t>
            </a:r>
            <a:r>
              <a:rPr lang="de-DE" baseline="0" dirty="0" err="1"/>
              <a:t>projects</a:t>
            </a:r>
            <a:r>
              <a:rPr lang="de-DE" baseline="0" dirty="0"/>
              <a:t> </a:t>
            </a:r>
            <a:r>
              <a:rPr lang="de-DE" baseline="0" dirty="0" err="1"/>
              <a:t>and</a:t>
            </a:r>
            <a:r>
              <a:rPr lang="de-DE" baseline="0" dirty="0"/>
              <a:t> </a:t>
            </a:r>
            <a:r>
              <a:rPr lang="de-DE" baseline="0" dirty="0" err="1"/>
              <a:t>agri</a:t>
            </a:r>
            <a:r>
              <a:rPr lang="de-DE" baseline="0" dirty="0"/>
              <a:t>-environment </a:t>
            </a:r>
            <a:r>
              <a:rPr lang="de-DE" baseline="0" dirty="0" err="1"/>
              <a:t>funding</a:t>
            </a:r>
            <a:r>
              <a:rPr lang="de-DE" baseline="0" dirty="0"/>
              <a:t> </a:t>
            </a:r>
            <a:r>
              <a:rPr lang="de-DE" baseline="0" dirty="0" err="1"/>
              <a:t>targeted</a:t>
            </a:r>
            <a:r>
              <a:rPr lang="de-DE" baseline="0" dirty="0"/>
              <a:t> </a:t>
            </a:r>
            <a:r>
              <a:rPr lang="de-DE" baseline="0" dirty="0" err="1"/>
              <a:t>to</a:t>
            </a:r>
            <a:r>
              <a:rPr lang="de-DE" baseline="0" dirty="0"/>
              <a:t> Natura 2000 (</a:t>
            </a:r>
            <a:r>
              <a:rPr lang="de-DE" baseline="0" dirty="0" err="1"/>
              <a:t>example</a:t>
            </a:r>
            <a:r>
              <a:rPr lang="de-DE" baseline="0" dirty="0"/>
              <a:t>: Nordic </a:t>
            </a:r>
            <a:r>
              <a:rPr lang="de-DE" baseline="0" dirty="0" err="1"/>
              <a:t>alvar</a:t>
            </a:r>
            <a:r>
              <a:rPr lang="de-DE" baseline="0" dirty="0"/>
              <a:t> in Estonia).  The </a:t>
            </a:r>
            <a:r>
              <a:rPr lang="de-DE" baseline="0" dirty="0" err="1"/>
              <a:t>status</a:t>
            </a:r>
            <a:r>
              <a:rPr lang="de-DE" baseline="0" dirty="0"/>
              <a:t> </a:t>
            </a:r>
            <a:r>
              <a:rPr lang="de-DE" baseline="0" dirty="0" err="1"/>
              <a:t>of</a:t>
            </a:r>
            <a:r>
              <a:rPr lang="de-DE" baseline="0" dirty="0"/>
              <a:t> </a:t>
            </a:r>
            <a:r>
              <a:rPr lang="de-DE" baseline="0" dirty="0" err="1"/>
              <a:t>grassland</a:t>
            </a:r>
            <a:r>
              <a:rPr lang="de-DE" baseline="0" dirty="0"/>
              <a:t> </a:t>
            </a:r>
            <a:r>
              <a:rPr lang="de-DE" baseline="0" dirty="0" err="1"/>
              <a:t>habitats</a:t>
            </a:r>
            <a:r>
              <a:rPr lang="de-DE" baseline="0" dirty="0"/>
              <a:t> </a:t>
            </a:r>
            <a:r>
              <a:rPr lang="de-DE" baseline="0" dirty="0" err="1"/>
              <a:t>were</a:t>
            </a:r>
            <a:r>
              <a:rPr lang="de-DE" baseline="0" dirty="0"/>
              <a:t> not </a:t>
            </a:r>
            <a:r>
              <a:rPr lang="de-DE" baseline="0" dirty="0" err="1"/>
              <a:t>good</a:t>
            </a:r>
            <a:r>
              <a:rPr lang="de-DE" baseline="0" dirty="0"/>
              <a:t> in </a:t>
            </a:r>
            <a:r>
              <a:rPr lang="de-DE" baseline="0" dirty="0" err="1"/>
              <a:t>the</a:t>
            </a:r>
            <a:r>
              <a:rPr lang="de-DE" baseline="0" dirty="0"/>
              <a:t> </a:t>
            </a:r>
            <a:r>
              <a:rPr lang="de-DE" baseline="0" dirty="0" err="1"/>
              <a:t>previous</a:t>
            </a:r>
            <a:r>
              <a:rPr lang="de-DE" baseline="0" dirty="0"/>
              <a:t> </a:t>
            </a:r>
            <a:r>
              <a:rPr lang="de-DE" baseline="0" dirty="0" err="1"/>
              <a:t>period</a:t>
            </a:r>
            <a:r>
              <a:rPr lang="de-DE" baseline="0" dirty="0"/>
              <a:t>, </a:t>
            </a:r>
            <a:r>
              <a:rPr lang="de-DE" baseline="0" dirty="0" err="1"/>
              <a:t>as</a:t>
            </a:r>
            <a:r>
              <a:rPr lang="de-DE" baseline="0" dirty="0"/>
              <a:t> </a:t>
            </a:r>
            <a:r>
              <a:rPr lang="de-DE" baseline="0" dirty="0" err="1"/>
              <a:t>this</a:t>
            </a:r>
            <a:r>
              <a:rPr lang="de-DE" baseline="0" dirty="0"/>
              <a:t> </a:t>
            </a:r>
            <a:r>
              <a:rPr lang="de-DE" baseline="0" dirty="0" err="1"/>
              <a:t>graph</a:t>
            </a:r>
            <a:r>
              <a:rPr lang="de-DE" baseline="0" dirty="0"/>
              <a:t> </a:t>
            </a:r>
            <a:r>
              <a:rPr lang="de-DE" baseline="0" dirty="0" err="1"/>
              <a:t>from</a:t>
            </a:r>
            <a:r>
              <a:rPr lang="de-DE" baseline="0" dirty="0"/>
              <a:t> </a:t>
            </a:r>
            <a:r>
              <a:rPr lang="de-DE" baseline="0" dirty="0" err="1"/>
              <a:t>the</a:t>
            </a:r>
            <a:r>
              <a:rPr lang="de-DE" baseline="0" dirty="0"/>
              <a:t> State </a:t>
            </a:r>
            <a:r>
              <a:rPr lang="de-DE" baseline="0" dirty="0" err="1"/>
              <a:t>of</a:t>
            </a:r>
            <a:r>
              <a:rPr lang="de-DE" baseline="0" dirty="0"/>
              <a:t> Nature </a:t>
            </a:r>
            <a:r>
              <a:rPr lang="de-DE" baseline="0" dirty="0" err="1"/>
              <a:t>report</a:t>
            </a:r>
            <a:r>
              <a:rPr lang="de-DE" baseline="0" dirty="0"/>
              <a:t> in 2015 </a:t>
            </a:r>
            <a:r>
              <a:rPr lang="de-DE" baseline="0" dirty="0" err="1"/>
              <a:t>showed</a:t>
            </a:r>
            <a:r>
              <a:rPr lang="de-DE" baseline="0" dirty="0"/>
              <a:t>. </a:t>
            </a:r>
            <a:r>
              <a:rPr lang="de-DE" baseline="0" dirty="0" err="1"/>
              <a:t>We</a:t>
            </a:r>
            <a:r>
              <a:rPr lang="de-DE" baseline="0" dirty="0"/>
              <a:t> do not </a:t>
            </a:r>
            <a:r>
              <a:rPr lang="de-DE" baseline="0" dirty="0" err="1"/>
              <a:t>yet</a:t>
            </a:r>
            <a:r>
              <a:rPr lang="de-DE" baseline="0" dirty="0"/>
              <a:t> </a:t>
            </a:r>
            <a:r>
              <a:rPr lang="de-DE" baseline="0" dirty="0" err="1"/>
              <a:t>have</a:t>
            </a:r>
            <a:r>
              <a:rPr lang="de-DE" baseline="0" dirty="0"/>
              <a:t> all </a:t>
            </a:r>
            <a:r>
              <a:rPr lang="de-DE" baseline="0" dirty="0" err="1"/>
              <a:t>the</a:t>
            </a:r>
            <a:r>
              <a:rPr lang="de-DE" baseline="0" dirty="0"/>
              <a:t> Member State </a:t>
            </a:r>
            <a:r>
              <a:rPr lang="de-DE" baseline="0" dirty="0" err="1"/>
              <a:t>reports</a:t>
            </a:r>
            <a:r>
              <a:rPr lang="de-DE" baseline="0" dirty="0"/>
              <a:t> </a:t>
            </a:r>
            <a:r>
              <a:rPr lang="de-DE" baseline="0" dirty="0" err="1"/>
              <a:t>for</a:t>
            </a:r>
            <a:r>
              <a:rPr lang="de-DE" baseline="0" dirty="0"/>
              <a:t> </a:t>
            </a:r>
            <a:r>
              <a:rPr lang="de-DE" baseline="0" dirty="0" err="1"/>
              <a:t>the</a:t>
            </a:r>
            <a:r>
              <a:rPr lang="de-DE" baseline="0" dirty="0"/>
              <a:t> </a:t>
            </a:r>
            <a:r>
              <a:rPr lang="de-DE" baseline="0" dirty="0" err="1"/>
              <a:t>conservation</a:t>
            </a:r>
            <a:r>
              <a:rPr lang="de-DE" baseline="0" dirty="0"/>
              <a:t> </a:t>
            </a:r>
            <a:r>
              <a:rPr lang="de-DE" baseline="0" dirty="0" err="1"/>
              <a:t>status</a:t>
            </a:r>
            <a:r>
              <a:rPr lang="de-DE" baseline="0" dirty="0"/>
              <a:t> </a:t>
            </a:r>
            <a:r>
              <a:rPr lang="de-DE" baseline="0" dirty="0" err="1"/>
              <a:t>of</a:t>
            </a:r>
            <a:r>
              <a:rPr lang="de-DE" baseline="0" dirty="0"/>
              <a:t> </a:t>
            </a:r>
            <a:r>
              <a:rPr lang="de-DE" baseline="0" dirty="0" err="1"/>
              <a:t>their</a:t>
            </a:r>
            <a:r>
              <a:rPr lang="de-DE" baseline="0" dirty="0"/>
              <a:t> </a:t>
            </a:r>
            <a:r>
              <a:rPr lang="de-DE" baseline="0" dirty="0" err="1"/>
              <a:t>habitats</a:t>
            </a:r>
            <a:r>
              <a:rPr lang="de-DE" baseline="0" dirty="0"/>
              <a:t> </a:t>
            </a:r>
            <a:r>
              <a:rPr lang="de-DE" baseline="0" dirty="0" err="1"/>
              <a:t>and</a:t>
            </a:r>
            <a:r>
              <a:rPr lang="de-DE" baseline="0" dirty="0"/>
              <a:t> </a:t>
            </a:r>
            <a:r>
              <a:rPr lang="de-DE" baseline="0" dirty="0" err="1"/>
              <a:t>species</a:t>
            </a:r>
            <a:r>
              <a:rPr lang="de-DE" baseline="0" dirty="0"/>
              <a:t> in </a:t>
            </a:r>
            <a:r>
              <a:rPr lang="de-DE" baseline="0" dirty="0" err="1"/>
              <a:t>the</a:t>
            </a:r>
            <a:r>
              <a:rPr lang="de-DE" baseline="0" dirty="0"/>
              <a:t> 2013 </a:t>
            </a:r>
            <a:r>
              <a:rPr lang="de-DE" baseline="0" dirty="0" err="1"/>
              <a:t>to</a:t>
            </a:r>
            <a:r>
              <a:rPr lang="de-DE" baseline="0" dirty="0"/>
              <a:t> 2018 </a:t>
            </a:r>
            <a:r>
              <a:rPr lang="de-DE" baseline="0" dirty="0" err="1"/>
              <a:t>period</a:t>
            </a:r>
            <a:r>
              <a:rPr lang="de-DE" baseline="0" dirty="0"/>
              <a:t>, but IEEP </a:t>
            </a:r>
            <a:r>
              <a:rPr lang="de-DE" baseline="0" dirty="0" err="1"/>
              <a:t>and</a:t>
            </a:r>
            <a:r>
              <a:rPr lang="de-DE" baseline="0" dirty="0"/>
              <a:t> CEH </a:t>
            </a:r>
            <a:r>
              <a:rPr lang="de-DE" baseline="0" dirty="0" err="1"/>
              <a:t>have</a:t>
            </a:r>
            <a:r>
              <a:rPr lang="de-DE" baseline="0" dirty="0"/>
              <a:t> </a:t>
            </a:r>
            <a:r>
              <a:rPr lang="de-DE" baseline="0" dirty="0" err="1"/>
              <a:t>recently</a:t>
            </a:r>
            <a:r>
              <a:rPr lang="de-DE" baseline="0" dirty="0"/>
              <a:t> </a:t>
            </a:r>
            <a:r>
              <a:rPr lang="de-DE" baseline="0" dirty="0" err="1"/>
              <a:t>conducted</a:t>
            </a:r>
            <a:r>
              <a:rPr lang="de-DE" baseline="0" dirty="0"/>
              <a:t> an </a:t>
            </a:r>
            <a:r>
              <a:rPr lang="de-DE" baseline="0" dirty="0" err="1"/>
              <a:t>analysis</a:t>
            </a:r>
            <a:r>
              <a:rPr lang="de-DE" baseline="0" dirty="0"/>
              <a:t> </a:t>
            </a:r>
            <a:r>
              <a:rPr lang="de-DE" baseline="0" dirty="0" err="1"/>
              <a:t>of</a:t>
            </a:r>
            <a:r>
              <a:rPr lang="de-DE" baseline="0" dirty="0"/>
              <a:t> </a:t>
            </a:r>
            <a:r>
              <a:rPr lang="de-DE" baseline="0" dirty="0" err="1"/>
              <a:t>the</a:t>
            </a:r>
            <a:r>
              <a:rPr lang="de-DE" baseline="0" dirty="0"/>
              <a:t> </a:t>
            </a:r>
            <a:r>
              <a:rPr lang="de-DE" baseline="0" dirty="0" err="1"/>
              <a:t>reporting</a:t>
            </a:r>
            <a:r>
              <a:rPr lang="de-DE" baseline="0" dirty="0"/>
              <a:t> </a:t>
            </a:r>
            <a:r>
              <a:rPr lang="de-DE" baseline="0" dirty="0" err="1"/>
              <a:t>of</a:t>
            </a:r>
            <a:r>
              <a:rPr lang="de-DE" baseline="0" dirty="0"/>
              <a:t> </a:t>
            </a:r>
            <a:r>
              <a:rPr lang="de-DE" baseline="0" dirty="0" err="1"/>
              <a:t>habitats</a:t>
            </a:r>
            <a:r>
              <a:rPr lang="de-DE" baseline="0" dirty="0"/>
              <a:t> </a:t>
            </a:r>
            <a:r>
              <a:rPr lang="de-DE" baseline="0" dirty="0" err="1"/>
              <a:t>and</a:t>
            </a:r>
            <a:r>
              <a:rPr lang="de-DE" baseline="0" dirty="0"/>
              <a:t> </a:t>
            </a:r>
            <a:r>
              <a:rPr lang="de-DE" baseline="0" dirty="0" err="1"/>
              <a:t>species</a:t>
            </a:r>
            <a:r>
              <a:rPr lang="de-DE" baseline="0" dirty="0"/>
              <a:t> </a:t>
            </a:r>
            <a:r>
              <a:rPr lang="de-DE" baseline="0" dirty="0" err="1"/>
              <a:t>associated</a:t>
            </a:r>
            <a:r>
              <a:rPr lang="de-DE" baseline="0" dirty="0"/>
              <a:t> </a:t>
            </a:r>
            <a:r>
              <a:rPr lang="de-DE" baseline="0" dirty="0" err="1"/>
              <a:t>with</a:t>
            </a:r>
            <a:r>
              <a:rPr lang="de-DE" baseline="0" dirty="0"/>
              <a:t> </a:t>
            </a:r>
            <a:r>
              <a:rPr lang="de-DE" baseline="0" dirty="0" err="1"/>
              <a:t>agriculture</a:t>
            </a:r>
            <a:r>
              <a:rPr lang="de-DE" baseline="0" dirty="0"/>
              <a:t>: </a:t>
            </a:r>
            <a:r>
              <a:rPr lang="de-DE" baseline="0" dirty="0" err="1"/>
              <a:t>For</a:t>
            </a:r>
            <a:r>
              <a:rPr lang="de-DE" baseline="0" dirty="0"/>
              <a:t> </a:t>
            </a:r>
            <a:r>
              <a:rPr lang="de-DE" baseline="0" dirty="0" err="1"/>
              <a:t>habitats</a:t>
            </a:r>
            <a:r>
              <a:rPr lang="de-DE" baseline="0" dirty="0"/>
              <a:t>, </a:t>
            </a:r>
            <a:r>
              <a:rPr lang="de-DE" baseline="0" dirty="0" err="1"/>
              <a:t>prevalence</a:t>
            </a:r>
            <a:r>
              <a:rPr lang="de-DE" baseline="0" dirty="0"/>
              <a:t> </a:t>
            </a:r>
            <a:r>
              <a:rPr lang="de-DE" baseline="0" dirty="0" err="1"/>
              <a:t>of</a:t>
            </a:r>
            <a:r>
              <a:rPr lang="de-DE" baseline="0" dirty="0"/>
              <a:t> </a:t>
            </a:r>
            <a:r>
              <a:rPr lang="de-DE" baseline="0" dirty="0" err="1"/>
              <a:t>unfavourable</a:t>
            </a:r>
            <a:r>
              <a:rPr lang="de-DE" baseline="0" dirty="0"/>
              <a:t> </a:t>
            </a:r>
            <a:r>
              <a:rPr lang="de-DE" baseline="0" dirty="0" err="1"/>
              <a:t>status</a:t>
            </a:r>
            <a:r>
              <a:rPr lang="de-DE" baseline="0" dirty="0"/>
              <a:t> was </a:t>
            </a:r>
            <a:r>
              <a:rPr lang="de-DE" baseline="0" dirty="0" err="1"/>
              <a:t>significantly</a:t>
            </a:r>
            <a:r>
              <a:rPr lang="de-DE" baseline="0" dirty="0"/>
              <a:t> </a:t>
            </a:r>
            <a:r>
              <a:rPr lang="de-DE" baseline="0" dirty="0" err="1"/>
              <a:t>greater</a:t>
            </a:r>
            <a:r>
              <a:rPr lang="de-DE" baseline="0" dirty="0"/>
              <a:t> </a:t>
            </a:r>
            <a:r>
              <a:rPr lang="de-DE" baseline="0" dirty="0" err="1"/>
              <a:t>for</a:t>
            </a:r>
            <a:r>
              <a:rPr lang="de-DE" baseline="0" dirty="0"/>
              <a:t> </a:t>
            </a:r>
            <a:r>
              <a:rPr lang="de-DE" baseline="0" dirty="0" err="1"/>
              <a:t>agricultural</a:t>
            </a:r>
            <a:r>
              <a:rPr lang="de-DE" baseline="0" dirty="0"/>
              <a:t> </a:t>
            </a:r>
            <a:r>
              <a:rPr lang="de-DE" baseline="0" dirty="0" err="1"/>
              <a:t>habitats</a:t>
            </a:r>
            <a:r>
              <a:rPr lang="de-DE" baseline="0" dirty="0"/>
              <a:t> </a:t>
            </a:r>
            <a:r>
              <a:rPr lang="de-DE" baseline="0" dirty="0" err="1"/>
              <a:t>than</a:t>
            </a:r>
            <a:r>
              <a:rPr lang="de-DE" baseline="0" dirty="0"/>
              <a:t> </a:t>
            </a:r>
            <a:r>
              <a:rPr lang="de-DE" baseline="0" dirty="0" err="1"/>
              <a:t>for</a:t>
            </a:r>
            <a:r>
              <a:rPr lang="de-DE" baseline="0" dirty="0"/>
              <a:t> ‘</a:t>
            </a:r>
            <a:r>
              <a:rPr lang="de-DE" baseline="0" dirty="0" err="1"/>
              <a:t>other</a:t>
            </a:r>
            <a:r>
              <a:rPr lang="de-DE" baseline="0" dirty="0"/>
              <a:t>’ </a:t>
            </a:r>
            <a:r>
              <a:rPr lang="de-DE" baseline="0" dirty="0" err="1"/>
              <a:t>habitats</a:t>
            </a:r>
            <a:r>
              <a:rPr lang="de-DE" baseline="0" dirty="0"/>
              <a:t>, </a:t>
            </a:r>
            <a:r>
              <a:rPr lang="de-DE" baseline="0" dirty="0" err="1"/>
              <a:t>and</a:t>
            </a:r>
            <a:r>
              <a:rPr lang="de-DE" baseline="0" dirty="0"/>
              <a:t> </a:t>
            </a:r>
            <a:r>
              <a:rPr lang="de-DE" baseline="0" dirty="0" err="1"/>
              <a:t>degradation</a:t>
            </a:r>
            <a:r>
              <a:rPr lang="de-DE" baseline="0" dirty="0"/>
              <a:t> </a:t>
            </a:r>
            <a:r>
              <a:rPr lang="de-DE" baseline="0" dirty="0" err="1"/>
              <a:t>trends</a:t>
            </a:r>
            <a:r>
              <a:rPr lang="de-DE" baseline="0" dirty="0"/>
              <a:t> </a:t>
            </a:r>
            <a:r>
              <a:rPr lang="de-DE" baseline="0" dirty="0" err="1"/>
              <a:t>were</a:t>
            </a:r>
            <a:r>
              <a:rPr lang="de-DE" baseline="0" dirty="0"/>
              <a:t> </a:t>
            </a:r>
            <a:r>
              <a:rPr lang="de-DE" baseline="0" dirty="0" err="1"/>
              <a:t>significantly</a:t>
            </a:r>
            <a:r>
              <a:rPr lang="de-DE" baseline="0" dirty="0"/>
              <a:t> </a:t>
            </a:r>
            <a:r>
              <a:rPr lang="de-DE" baseline="0" dirty="0" err="1"/>
              <a:t>more</a:t>
            </a:r>
            <a:r>
              <a:rPr lang="de-DE" baseline="0" dirty="0"/>
              <a:t> </a:t>
            </a:r>
            <a:r>
              <a:rPr lang="de-DE" baseline="0" dirty="0" err="1"/>
              <a:t>prevalent</a:t>
            </a:r>
            <a:r>
              <a:rPr lang="de-DE" baseline="0" dirty="0"/>
              <a:t>. </a:t>
            </a:r>
          </a:p>
          <a:p>
            <a:endParaRPr lang="de-DE" baseline="0" dirty="0"/>
          </a:p>
          <a:p>
            <a:r>
              <a:rPr lang="de-DE" baseline="0" dirty="0"/>
              <a:t>In Germany, studies found no difference in the declining trend of butterflies within Natura 2000 and outside (Rada et </a:t>
            </a:r>
            <a:r>
              <a:rPr lang="de-DE" baseline="0" dirty="0" smtClean="0"/>
              <a:t>al 2018), </a:t>
            </a:r>
            <a:r>
              <a:rPr lang="de-DE" baseline="0" dirty="0"/>
              <a:t>and no differences between bat abundances within Natura 2000 beech woods and undesignated beech woods (Zehetmair et </a:t>
            </a:r>
            <a:r>
              <a:rPr lang="de-DE" baseline="0" dirty="0" smtClean="0"/>
              <a:t>al 2015). This is not really surprising as management plans are only now being implemented and changes in forests take a while to take effect.</a:t>
            </a:r>
            <a:endParaRPr lang="de-DE" baseline="0" dirty="0"/>
          </a:p>
          <a:p>
            <a:endParaRPr lang="de-DE" baseline="0" dirty="0"/>
          </a:p>
          <a:p>
            <a:r>
              <a:rPr lang="de-DE" b="1" baseline="0" dirty="0"/>
              <a:t>Natura 2000 </a:t>
            </a:r>
            <a:r>
              <a:rPr lang="de-DE" b="1" baseline="0" dirty="0" err="1"/>
              <a:t>coverage</a:t>
            </a:r>
            <a:r>
              <a:rPr lang="de-DE" b="1" baseline="0" dirty="0"/>
              <a:t> </a:t>
            </a:r>
            <a:r>
              <a:rPr lang="de-DE" b="1" baseline="0" dirty="0" err="1"/>
              <a:t>and</a:t>
            </a:r>
            <a:r>
              <a:rPr lang="de-DE" b="1" baseline="0" dirty="0"/>
              <a:t> </a:t>
            </a:r>
            <a:r>
              <a:rPr lang="de-DE" b="1" baseline="0" dirty="0" err="1"/>
              <a:t>interaction</a:t>
            </a:r>
            <a:r>
              <a:rPr lang="de-DE" b="1" baseline="0" dirty="0"/>
              <a:t> </a:t>
            </a:r>
            <a:r>
              <a:rPr lang="de-DE" b="1" baseline="0" dirty="0" err="1"/>
              <a:t>with</a:t>
            </a:r>
            <a:r>
              <a:rPr lang="de-DE" b="1" baseline="0" dirty="0"/>
              <a:t> </a:t>
            </a:r>
            <a:r>
              <a:rPr lang="de-DE" b="1" baseline="0" dirty="0" err="1"/>
              <a:t>other</a:t>
            </a:r>
            <a:r>
              <a:rPr lang="de-DE" b="1" baseline="0" dirty="0"/>
              <a:t> EU </a:t>
            </a:r>
            <a:r>
              <a:rPr lang="de-DE" b="1" baseline="0" dirty="0" err="1"/>
              <a:t>policies</a:t>
            </a:r>
            <a:endParaRPr lang="de-DE" b="1" baseline="0" dirty="0"/>
          </a:p>
          <a:p>
            <a:r>
              <a:rPr lang="de-DE" baseline="0" dirty="0" err="1"/>
              <a:t>Some</a:t>
            </a:r>
            <a:r>
              <a:rPr lang="de-DE" baseline="0" dirty="0"/>
              <a:t> </a:t>
            </a:r>
            <a:r>
              <a:rPr lang="de-DE" baseline="0" dirty="0" err="1"/>
              <a:t>species</a:t>
            </a:r>
            <a:r>
              <a:rPr lang="de-DE" baseline="0" dirty="0"/>
              <a:t> on </a:t>
            </a:r>
            <a:r>
              <a:rPr lang="de-DE" baseline="0" dirty="0" err="1"/>
              <a:t>the</a:t>
            </a:r>
            <a:r>
              <a:rPr lang="de-DE" baseline="0" dirty="0"/>
              <a:t> Annexes – </a:t>
            </a:r>
            <a:r>
              <a:rPr lang="de-DE" baseline="0" dirty="0" err="1"/>
              <a:t>especially</a:t>
            </a:r>
            <a:r>
              <a:rPr lang="de-DE" baseline="0" dirty="0"/>
              <a:t> Annex IV </a:t>
            </a:r>
            <a:r>
              <a:rPr lang="de-DE" baseline="0" dirty="0" err="1"/>
              <a:t>species</a:t>
            </a:r>
            <a:r>
              <a:rPr lang="de-DE" baseline="0" dirty="0"/>
              <a:t> </a:t>
            </a:r>
            <a:r>
              <a:rPr lang="de-DE" baseline="0" dirty="0" err="1"/>
              <a:t>and</a:t>
            </a:r>
            <a:r>
              <a:rPr lang="de-DE" baseline="0" dirty="0"/>
              <a:t> non-Annex I </a:t>
            </a:r>
            <a:r>
              <a:rPr lang="de-DE" baseline="0" dirty="0" err="1"/>
              <a:t>bird</a:t>
            </a:r>
            <a:r>
              <a:rPr lang="de-DE" baseline="0" dirty="0"/>
              <a:t> </a:t>
            </a:r>
            <a:r>
              <a:rPr lang="de-DE" baseline="0" dirty="0" err="1"/>
              <a:t>species</a:t>
            </a:r>
            <a:r>
              <a:rPr lang="de-DE" baseline="0" dirty="0"/>
              <a:t> – but also </a:t>
            </a:r>
            <a:r>
              <a:rPr lang="de-DE" baseline="0" dirty="0" err="1"/>
              <a:t>some</a:t>
            </a:r>
            <a:r>
              <a:rPr lang="de-DE" baseline="0" dirty="0"/>
              <a:t> </a:t>
            </a:r>
            <a:r>
              <a:rPr lang="de-DE" baseline="0" dirty="0" err="1"/>
              <a:t>of</a:t>
            </a:r>
            <a:r>
              <a:rPr lang="de-DE" baseline="0" dirty="0"/>
              <a:t> </a:t>
            </a:r>
            <a:r>
              <a:rPr lang="de-DE" baseline="0" dirty="0" err="1"/>
              <a:t>the</a:t>
            </a:r>
            <a:r>
              <a:rPr lang="de-DE" baseline="0" dirty="0"/>
              <a:t> </a:t>
            </a:r>
            <a:r>
              <a:rPr lang="de-DE" baseline="0" dirty="0" err="1"/>
              <a:t>more</a:t>
            </a:r>
            <a:r>
              <a:rPr lang="de-DE" baseline="0" dirty="0"/>
              <a:t> </a:t>
            </a:r>
            <a:r>
              <a:rPr lang="de-DE" baseline="0" dirty="0" err="1"/>
              <a:t>widespread</a:t>
            </a:r>
            <a:r>
              <a:rPr lang="de-DE" baseline="0" dirty="0"/>
              <a:t> </a:t>
            </a:r>
            <a:r>
              <a:rPr lang="de-DE" baseline="0" dirty="0" err="1"/>
              <a:t>habitats</a:t>
            </a:r>
            <a:r>
              <a:rPr lang="de-DE" baseline="0" dirty="0"/>
              <a:t> – </a:t>
            </a:r>
            <a:r>
              <a:rPr lang="de-DE" baseline="0" dirty="0" err="1"/>
              <a:t>are</a:t>
            </a:r>
            <a:r>
              <a:rPr lang="de-DE" baseline="0" dirty="0"/>
              <a:t> </a:t>
            </a:r>
            <a:r>
              <a:rPr lang="de-DE" baseline="0" dirty="0" err="1"/>
              <a:t>to</a:t>
            </a:r>
            <a:r>
              <a:rPr lang="de-DE" baseline="0" dirty="0"/>
              <a:t> a </a:t>
            </a:r>
            <a:r>
              <a:rPr lang="de-DE" baseline="0" dirty="0" err="1"/>
              <a:t>smaller</a:t>
            </a:r>
            <a:r>
              <a:rPr lang="de-DE" baseline="0" dirty="0"/>
              <a:t> </a:t>
            </a:r>
            <a:r>
              <a:rPr lang="de-DE" baseline="0" dirty="0" err="1"/>
              <a:t>or</a:t>
            </a:r>
            <a:r>
              <a:rPr lang="de-DE" baseline="0" dirty="0"/>
              <a:t> larger </a:t>
            </a:r>
            <a:r>
              <a:rPr lang="de-DE" baseline="0" dirty="0" err="1"/>
              <a:t>extent</a:t>
            </a:r>
            <a:r>
              <a:rPr lang="de-DE" baseline="0" dirty="0"/>
              <a:t> outside </a:t>
            </a:r>
            <a:r>
              <a:rPr lang="de-DE" baseline="0" dirty="0" err="1"/>
              <a:t>the</a:t>
            </a:r>
            <a:r>
              <a:rPr lang="de-DE" baseline="0" dirty="0"/>
              <a:t> Natura 2000 </a:t>
            </a:r>
            <a:r>
              <a:rPr lang="de-DE" baseline="0" dirty="0" err="1"/>
              <a:t>network</a:t>
            </a:r>
            <a:r>
              <a:rPr lang="de-DE" baseline="0" dirty="0"/>
              <a:t>.</a:t>
            </a:r>
          </a:p>
          <a:p>
            <a:r>
              <a:rPr lang="de-DE" baseline="0" dirty="0" err="1"/>
              <a:t>Protecting</a:t>
            </a:r>
            <a:r>
              <a:rPr lang="de-DE" baseline="0" dirty="0"/>
              <a:t> </a:t>
            </a:r>
            <a:r>
              <a:rPr lang="de-DE" baseline="0" dirty="0" err="1"/>
              <a:t>and</a:t>
            </a:r>
            <a:r>
              <a:rPr lang="de-DE" baseline="0" dirty="0"/>
              <a:t> </a:t>
            </a:r>
            <a:r>
              <a:rPr lang="de-DE" baseline="0" dirty="0" err="1"/>
              <a:t>restoring</a:t>
            </a:r>
            <a:r>
              <a:rPr lang="de-DE" baseline="0" dirty="0"/>
              <a:t> </a:t>
            </a:r>
            <a:r>
              <a:rPr lang="de-DE" baseline="0" dirty="0" err="1"/>
              <a:t>these</a:t>
            </a:r>
            <a:r>
              <a:rPr lang="de-DE" baseline="0" dirty="0"/>
              <a:t> </a:t>
            </a:r>
            <a:r>
              <a:rPr lang="de-DE" baseline="0" dirty="0" err="1"/>
              <a:t>requires</a:t>
            </a:r>
            <a:r>
              <a:rPr lang="de-DE" baseline="0" dirty="0"/>
              <a:t> </a:t>
            </a:r>
            <a:r>
              <a:rPr lang="de-DE" baseline="0" dirty="0" err="1"/>
              <a:t>the</a:t>
            </a:r>
            <a:r>
              <a:rPr lang="de-DE" baseline="0" dirty="0"/>
              <a:t> </a:t>
            </a:r>
            <a:r>
              <a:rPr lang="de-DE" baseline="0" dirty="0" err="1"/>
              <a:t>supportive</a:t>
            </a:r>
            <a:r>
              <a:rPr lang="de-DE" baseline="0" dirty="0"/>
              <a:t> </a:t>
            </a:r>
            <a:r>
              <a:rPr lang="de-DE" baseline="0" dirty="0" err="1"/>
              <a:t>interaction</a:t>
            </a:r>
            <a:r>
              <a:rPr lang="de-DE" baseline="0" dirty="0"/>
              <a:t> </a:t>
            </a:r>
            <a:r>
              <a:rPr lang="de-DE" baseline="0" dirty="0" err="1"/>
              <a:t>of</a:t>
            </a:r>
            <a:r>
              <a:rPr lang="de-DE" baseline="0" dirty="0"/>
              <a:t> </a:t>
            </a:r>
            <a:r>
              <a:rPr lang="de-DE" baseline="0" dirty="0" err="1"/>
              <a:t>other</a:t>
            </a:r>
            <a:r>
              <a:rPr lang="de-DE" baseline="0" dirty="0"/>
              <a:t> EU </a:t>
            </a:r>
            <a:r>
              <a:rPr lang="de-DE" baseline="0" dirty="0" err="1"/>
              <a:t>policies</a:t>
            </a:r>
            <a:r>
              <a:rPr lang="de-DE" baseline="0" dirty="0"/>
              <a:t> – Nature </a:t>
            </a:r>
            <a:r>
              <a:rPr lang="de-DE" baseline="0" dirty="0" err="1"/>
              <a:t>Directives</a:t>
            </a:r>
            <a:r>
              <a:rPr lang="de-DE" baseline="0" dirty="0"/>
              <a:t> </a:t>
            </a:r>
            <a:r>
              <a:rPr lang="de-DE" baseline="0" dirty="0" err="1"/>
              <a:t>cannot</a:t>
            </a:r>
            <a:r>
              <a:rPr lang="de-DE" baseline="0" dirty="0"/>
              <a:t> </a:t>
            </a:r>
            <a:r>
              <a:rPr lang="de-DE" baseline="0" dirty="0" err="1"/>
              <a:t>work</a:t>
            </a:r>
            <a:r>
              <a:rPr lang="de-DE" baseline="0" dirty="0"/>
              <a:t> on </a:t>
            </a:r>
            <a:r>
              <a:rPr lang="de-DE" baseline="0" dirty="0" err="1"/>
              <a:t>their</a:t>
            </a:r>
            <a:r>
              <a:rPr lang="de-DE" baseline="0" dirty="0"/>
              <a:t> </a:t>
            </a:r>
            <a:r>
              <a:rPr lang="de-DE" baseline="0" dirty="0" err="1"/>
              <a:t>own</a:t>
            </a:r>
            <a:r>
              <a:rPr lang="de-DE" baseline="0" dirty="0"/>
              <a:t> - </a:t>
            </a:r>
            <a:r>
              <a:rPr lang="de-DE" baseline="0" dirty="0" err="1"/>
              <a:t>notably</a:t>
            </a:r>
            <a:r>
              <a:rPr lang="de-DE" baseline="0" dirty="0"/>
              <a:t> EIA </a:t>
            </a:r>
            <a:r>
              <a:rPr lang="de-DE" baseline="0" dirty="0" err="1"/>
              <a:t>and</a:t>
            </a:r>
            <a:r>
              <a:rPr lang="de-DE" baseline="0" dirty="0"/>
              <a:t> SEA, but also </a:t>
            </a:r>
            <a:r>
              <a:rPr lang="de-DE" baseline="0" dirty="0" err="1"/>
              <a:t>for</a:t>
            </a:r>
            <a:r>
              <a:rPr lang="de-DE" baseline="0" dirty="0"/>
              <a:t> </a:t>
            </a:r>
            <a:r>
              <a:rPr lang="de-DE" baseline="0" dirty="0" err="1"/>
              <a:t>example</a:t>
            </a:r>
            <a:r>
              <a:rPr lang="de-DE" baseline="0" dirty="0"/>
              <a:t> </a:t>
            </a:r>
            <a:r>
              <a:rPr lang="de-DE" baseline="0" dirty="0" err="1"/>
              <a:t>restrictions</a:t>
            </a:r>
            <a:r>
              <a:rPr lang="de-DE" baseline="0" dirty="0"/>
              <a:t> </a:t>
            </a:r>
            <a:r>
              <a:rPr lang="de-DE" baseline="0" dirty="0" err="1"/>
              <a:t>and</a:t>
            </a:r>
            <a:r>
              <a:rPr lang="de-DE" baseline="0" dirty="0"/>
              <a:t> </a:t>
            </a:r>
            <a:r>
              <a:rPr lang="de-DE" baseline="0" dirty="0" err="1"/>
              <a:t>standards</a:t>
            </a:r>
            <a:r>
              <a:rPr lang="de-DE" baseline="0" dirty="0"/>
              <a:t> </a:t>
            </a:r>
            <a:r>
              <a:rPr lang="de-DE" baseline="0" dirty="0" err="1"/>
              <a:t>for</a:t>
            </a:r>
            <a:r>
              <a:rPr lang="de-DE" baseline="0" dirty="0"/>
              <a:t> </a:t>
            </a:r>
            <a:r>
              <a:rPr lang="de-DE" baseline="0" dirty="0" err="1"/>
              <a:t>renewable</a:t>
            </a:r>
            <a:r>
              <a:rPr lang="de-DE" baseline="0" dirty="0"/>
              <a:t> </a:t>
            </a:r>
            <a:r>
              <a:rPr lang="de-DE" baseline="0" dirty="0" err="1"/>
              <a:t>energy</a:t>
            </a:r>
            <a:r>
              <a:rPr lang="de-DE" baseline="0" dirty="0"/>
              <a:t> </a:t>
            </a:r>
            <a:r>
              <a:rPr lang="de-DE" baseline="0" dirty="0" err="1"/>
              <a:t>expansion</a:t>
            </a:r>
            <a:r>
              <a:rPr lang="de-DE" baseline="0" dirty="0"/>
              <a:t>, </a:t>
            </a:r>
            <a:r>
              <a:rPr lang="de-DE" baseline="0" dirty="0" err="1"/>
              <a:t>river</a:t>
            </a:r>
            <a:r>
              <a:rPr lang="de-DE" baseline="0" dirty="0"/>
              <a:t> </a:t>
            </a:r>
            <a:r>
              <a:rPr lang="de-DE" baseline="0" dirty="0" err="1"/>
              <a:t>basin</a:t>
            </a:r>
            <a:r>
              <a:rPr lang="de-DE" baseline="0" dirty="0"/>
              <a:t> </a:t>
            </a:r>
            <a:r>
              <a:rPr lang="de-DE" baseline="0" dirty="0" err="1"/>
              <a:t>management</a:t>
            </a:r>
            <a:r>
              <a:rPr lang="de-DE" baseline="0" dirty="0"/>
              <a:t> </a:t>
            </a:r>
            <a:r>
              <a:rPr lang="de-DE" baseline="0" dirty="0" err="1"/>
              <a:t>plans</a:t>
            </a:r>
            <a:r>
              <a:rPr lang="de-DE" baseline="0" dirty="0"/>
              <a:t> </a:t>
            </a:r>
            <a:r>
              <a:rPr lang="de-DE" baseline="0" dirty="0" err="1"/>
              <a:t>that</a:t>
            </a:r>
            <a:r>
              <a:rPr lang="de-DE" baseline="0" dirty="0"/>
              <a:t> </a:t>
            </a:r>
            <a:r>
              <a:rPr lang="de-DE" baseline="0" dirty="0" err="1"/>
              <a:t>restore</a:t>
            </a:r>
            <a:r>
              <a:rPr lang="de-DE" baseline="0" dirty="0"/>
              <a:t> </a:t>
            </a:r>
            <a:r>
              <a:rPr lang="de-DE" baseline="0" dirty="0" err="1"/>
              <a:t>ecological</a:t>
            </a:r>
            <a:r>
              <a:rPr lang="de-DE" baseline="0" dirty="0"/>
              <a:t> </a:t>
            </a:r>
            <a:r>
              <a:rPr lang="de-DE" baseline="0" dirty="0" err="1"/>
              <a:t>flows</a:t>
            </a:r>
            <a:r>
              <a:rPr lang="de-DE" baseline="0" dirty="0"/>
              <a:t> </a:t>
            </a:r>
            <a:r>
              <a:rPr lang="de-DE" baseline="0" dirty="0" err="1"/>
              <a:t>and</a:t>
            </a:r>
            <a:r>
              <a:rPr lang="de-DE" baseline="0" dirty="0"/>
              <a:t> </a:t>
            </a:r>
            <a:r>
              <a:rPr lang="de-DE" baseline="0" dirty="0" err="1"/>
              <a:t>takes</a:t>
            </a:r>
            <a:r>
              <a:rPr lang="de-DE" baseline="0" dirty="0"/>
              <a:t> </a:t>
            </a:r>
            <a:r>
              <a:rPr lang="de-DE" baseline="0" dirty="0" err="1"/>
              <a:t>away</a:t>
            </a:r>
            <a:r>
              <a:rPr lang="de-DE" baseline="0" dirty="0"/>
              <a:t> </a:t>
            </a:r>
            <a:r>
              <a:rPr lang="de-DE" baseline="0" dirty="0" err="1"/>
              <a:t>barriers</a:t>
            </a:r>
            <a:r>
              <a:rPr lang="de-DE" baseline="0" dirty="0"/>
              <a:t>, </a:t>
            </a:r>
            <a:r>
              <a:rPr lang="de-DE" baseline="0" dirty="0" err="1"/>
              <a:t>nitrate</a:t>
            </a:r>
            <a:r>
              <a:rPr lang="de-DE" baseline="0" dirty="0"/>
              <a:t> </a:t>
            </a:r>
            <a:r>
              <a:rPr lang="de-DE" baseline="0" dirty="0" err="1"/>
              <a:t>action</a:t>
            </a:r>
            <a:r>
              <a:rPr lang="de-DE" baseline="0" dirty="0"/>
              <a:t> </a:t>
            </a:r>
            <a:r>
              <a:rPr lang="de-DE" baseline="0" dirty="0" err="1"/>
              <a:t>plans</a:t>
            </a:r>
            <a:r>
              <a:rPr lang="de-DE" baseline="0" dirty="0"/>
              <a:t> </a:t>
            </a:r>
            <a:r>
              <a:rPr lang="de-DE" baseline="0" dirty="0" err="1"/>
              <a:t>and</a:t>
            </a:r>
            <a:r>
              <a:rPr lang="de-DE" baseline="0" dirty="0"/>
              <a:t> </a:t>
            </a:r>
            <a:r>
              <a:rPr lang="de-DE" baseline="0" dirty="0" err="1"/>
              <a:t>ammonia</a:t>
            </a:r>
            <a:r>
              <a:rPr lang="de-DE" baseline="0" dirty="0"/>
              <a:t> </a:t>
            </a:r>
            <a:r>
              <a:rPr lang="de-DE" baseline="0" dirty="0" err="1"/>
              <a:t>emission</a:t>
            </a:r>
            <a:r>
              <a:rPr lang="de-DE" baseline="0" dirty="0"/>
              <a:t> </a:t>
            </a:r>
            <a:r>
              <a:rPr lang="de-DE" baseline="0" dirty="0" err="1"/>
              <a:t>restrictions</a:t>
            </a:r>
            <a:r>
              <a:rPr lang="de-DE" baseline="0" dirty="0"/>
              <a:t>, invasive </a:t>
            </a:r>
            <a:r>
              <a:rPr lang="de-DE" baseline="0" dirty="0" err="1"/>
              <a:t>alien</a:t>
            </a:r>
            <a:r>
              <a:rPr lang="de-DE" baseline="0" dirty="0"/>
              <a:t> </a:t>
            </a:r>
            <a:r>
              <a:rPr lang="de-DE" baseline="0" dirty="0" err="1"/>
              <a:t>species</a:t>
            </a:r>
            <a:r>
              <a:rPr lang="de-DE" baseline="0" dirty="0"/>
              <a:t> </a:t>
            </a:r>
            <a:r>
              <a:rPr lang="de-DE" baseline="0" dirty="0" err="1"/>
              <a:t>regulation</a:t>
            </a:r>
            <a:r>
              <a:rPr lang="de-DE" baseline="0" dirty="0"/>
              <a:t>.</a:t>
            </a:r>
          </a:p>
          <a:p>
            <a:endParaRPr lang="de-DE" baseline="0" dirty="0"/>
          </a:p>
          <a:p>
            <a:r>
              <a:rPr lang="de-DE" baseline="0" dirty="0"/>
              <a:t>EXTRA INFO:</a:t>
            </a:r>
          </a:p>
          <a:p>
            <a:endParaRPr lang="de-DE" baseline="0" dirty="0"/>
          </a:p>
          <a:p>
            <a:r>
              <a:rPr lang="de-DE" baseline="0" dirty="0"/>
              <a:t>Analysis </a:t>
            </a:r>
            <a:r>
              <a:rPr lang="de-DE" baseline="0" dirty="0" err="1"/>
              <a:t>of</a:t>
            </a:r>
            <a:r>
              <a:rPr lang="de-DE" baseline="0" dirty="0"/>
              <a:t> </a:t>
            </a:r>
            <a:r>
              <a:rPr lang="de-DE" baseline="0" dirty="0" err="1"/>
              <a:t>proportion</a:t>
            </a:r>
            <a:r>
              <a:rPr lang="de-DE" baseline="0" dirty="0"/>
              <a:t> </a:t>
            </a:r>
            <a:r>
              <a:rPr lang="de-DE" baseline="0" dirty="0" err="1"/>
              <a:t>of</a:t>
            </a:r>
            <a:r>
              <a:rPr lang="de-DE" baseline="0" dirty="0"/>
              <a:t> Europe </a:t>
            </a:r>
            <a:r>
              <a:rPr lang="de-DE" baseline="0" dirty="0" err="1"/>
              <a:t>threatened</a:t>
            </a:r>
            <a:r>
              <a:rPr lang="de-DE" baseline="0" dirty="0"/>
              <a:t> </a:t>
            </a:r>
            <a:r>
              <a:rPr lang="de-DE" baseline="0" dirty="0" err="1"/>
              <a:t>species</a:t>
            </a:r>
            <a:r>
              <a:rPr lang="de-DE" baseline="0" dirty="0"/>
              <a:t> (IUCN) </a:t>
            </a:r>
            <a:r>
              <a:rPr lang="de-DE" baseline="0" dirty="0" err="1"/>
              <a:t>protected</a:t>
            </a:r>
            <a:r>
              <a:rPr lang="de-DE" baseline="0" dirty="0"/>
              <a:t> </a:t>
            </a:r>
            <a:r>
              <a:rPr lang="de-DE" baseline="0" dirty="0" err="1"/>
              <a:t>by</a:t>
            </a:r>
            <a:r>
              <a:rPr lang="de-DE" baseline="0" dirty="0"/>
              <a:t> </a:t>
            </a:r>
            <a:r>
              <a:rPr lang="de-DE" baseline="0" dirty="0" err="1"/>
              <a:t>the</a:t>
            </a:r>
            <a:r>
              <a:rPr lang="de-DE" baseline="0" dirty="0"/>
              <a:t> Nature </a:t>
            </a:r>
            <a:r>
              <a:rPr lang="de-DE" baseline="0" dirty="0" err="1"/>
              <a:t>Directives</a:t>
            </a:r>
            <a:r>
              <a:rPr lang="de-DE" baseline="0" dirty="0"/>
              <a:t> (</a:t>
            </a:r>
            <a:r>
              <a:rPr lang="de-DE" baseline="0" dirty="0" err="1"/>
              <a:t>see</a:t>
            </a:r>
            <a:r>
              <a:rPr lang="de-DE" baseline="0" dirty="0"/>
              <a:t> </a:t>
            </a:r>
            <a:r>
              <a:rPr lang="de-DE" baseline="0" dirty="0" err="1"/>
              <a:t>fitness</a:t>
            </a:r>
            <a:r>
              <a:rPr lang="de-DE" baseline="0" dirty="0"/>
              <a:t> check </a:t>
            </a:r>
            <a:r>
              <a:rPr lang="de-DE" baseline="0" dirty="0" err="1"/>
              <a:t>annex</a:t>
            </a:r>
            <a:r>
              <a:rPr lang="de-DE" baseline="0" dirty="0"/>
              <a:t>) – </a:t>
            </a:r>
          </a:p>
          <a:p>
            <a:r>
              <a:rPr lang="de-DE" baseline="0" dirty="0" err="1"/>
              <a:t>Mammals</a:t>
            </a:r>
            <a:r>
              <a:rPr lang="de-DE" baseline="0" dirty="0"/>
              <a:t> - 87% </a:t>
            </a:r>
            <a:r>
              <a:rPr lang="de-DE" baseline="0" dirty="0" err="1"/>
              <a:t>of</a:t>
            </a:r>
            <a:r>
              <a:rPr lang="de-DE" baseline="0" dirty="0"/>
              <a:t> </a:t>
            </a:r>
            <a:r>
              <a:rPr lang="de-DE" baseline="0" dirty="0" err="1"/>
              <a:t>species</a:t>
            </a:r>
            <a:r>
              <a:rPr lang="de-DE" baseline="0" dirty="0"/>
              <a:t> </a:t>
            </a:r>
            <a:r>
              <a:rPr lang="de-DE" baseline="0" dirty="0" err="1"/>
              <a:t>with</a:t>
            </a:r>
            <a:r>
              <a:rPr lang="de-DE" baseline="0" dirty="0"/>
              <a:t> Europe </a:t>
            </a:r>
            <a:r>
              <a:rPr lang="de-DE" baseline="0" dirty="0" err="1"/>
              <a:t>threat</a:t>
            </a:r>
            <a:r>
              <a:rPr lang="de-DE" baseline="0" dirty="0"/>
              <a:t> </a:t>
            </a:r>
            <a:r>
              <a:rPr lang="de-DE" baseline="0" dirty="0" err="1"/>
              <a:t>status</a:t>
            </a:r>
            <a:r>
              <a:rPr lang="de-DE" baseline="0" dirty="0"/>
              <a:t> </a:t>
            </a:r>
            <a:r>
              <a:rPr lang="de-DE" baseline="0" dirty="0" err="1"/>
              <a:t>are</a:t>
            </a:r>
            <a:r>
              <a:rPr lang="de-DE" baseline="0" dirty="0"/>
              <a:t> </a:t>
            </a:r>
            <a:r>
              <a:rPr lang="de-DE" baseline="0" dirty="0" err="1"/>
              <a:t>included</a:t>
            </a:r>
            <a:r>
              <a:rPr lang="de-DE" baseline="0" dirty="0"/>
              <a:t> in </a:t>
            </a:r>
            <a:r>
              <a:rPr lang="de-DE" baseline="0" dirty="0" err="1"/>
              <a:t>the</a:t>
            </a:r>
            <a:r>
              <a:rPr lang="de-DE" baseline="0" dirty="0"/>
              <a:t> </a:t>
            </a:r>
            <a:r>
              <a:rPr lang="de-DE" baseline="0" dirty="0" err="1"/>
              <a:t>directives</a:t>
            </a:r>
            <a:endParaRPr lang="de-DE" baseline="0" dirty="0"/>
          </a:p>
          <a:p>
            <a:r>
              <a:rPr lang="de-DE" baseline="0" dirty="0"/>
              <a:t>Non-marine </a:t>
            </a:r>
            <a:r>
              <a:rPr lang="de-DE" baseline="0" dirty="0" err="1"/>
              <a:t>reptiles</a:t>
            </a:r>
            <a:r>
              <a:rPr lang="de-DE" baseline="0" dirty="0"/>
              <a:t> - 79% </a:t>
            </a:r>
            <a:r>
              <a:rPr lang="de-DE" baseline="0" dirty="0" err="1"/>
              <a:t>of</a:t>
            </a:r>
            <a:r>
              <a:rPr lang="de-DE" baseline="0" dirty="0"/>
              <a:t> </a:t>
            </a:r>
            <a:r>
              <a:rPr lang="de-DE" baseline="0" dirty="0" err="1"/>
              <a:t>species</a:t>
            </a:r>
            <a:r>
              <a:rPr lang="de-DE" baseline="0" dirty="0"/>
              <a:t> </a:t>
            </a:r>
            <a:r>
              <a:rPr lang="de-DE" baseline="0" dirty="0" err="1"/>
              <a:t>with</a:t>
            </a:r>
            <a:r>
              <a:rPr lang="de-DE" baseline="0" dirty="0"/>
              <a:t> Europe </a:t>
            </a:r>
            <a:r>
              <a:rPr lang="de-DE" baseline="0" dirty="0" err="1"/>
              <a:t>threat</a:t>
            </a:r>
            <a:r>
              <a:rPr lang="de-DE" baseline="0" dirty="0"/>
              <a:t> </a:t>
            </a:r>
            <a:r>
              <a:rPr lang="de-DE" baseline="0" dirty="0" err="1"/>
              <a:t>status</a:t>
            </a:r>
            <a:r>
              <a:rPr lang="de-DE" baseline="0" dirty="0"/>
              <a:t> </a:t>
            </a:r>
            <a:r>
              <a:rPr lang="de-DE" baseline="0" dirty="0" err="1"/>
              <a:t>are</a:t>
            </a:r>
            <a:r>
              <a:rPr lang="de-DE" baseline="0" dirty="0"/>
              <a:t> </a:t>
            </a:r>
            <a:r>
              <a:rPr lang="de-DE" baseline="0" dirty="0" err="1"/>
              <a:t>included</a:t>
            </a:r>
            <a:r>
              <a:rPr lang="de-DE" baseline="0" dirty="0"/>
              <a:t> in </a:t>
            </a:r>
            <a:r>
              <a:rPr lang="de-DE" baseline="0" dirty="0" err="1"/>
              <a:t>the</a:t>
            </a:r>
            <a:r>
              <a:rPr lang="de-DE" baseline="0" dirty="0"/>
              <a:t> </a:t>
            </a:r>
            <a:r>
              <a:rPr lang="de-DE" baseline="0" dirty="0" err="1"/>
              <a:t>directives</a:t>
            </a:r>
            <a:endParaRPr lang="de-DE" baseline="0" dirty="0"/>
          </a:p>
          <a:p>
            <a:r>
              <a:rPr lang="de-DE" baseline="0" dirty="0" err="1"/>
              <a:t>Amphibians</a:t>
            </a:r>
            <a:r>
              <a:rPr lang="de-DE" baseline="0" dirty="0"/>
              <a:t> – 55% </a:t>
            </a:r>
            <a:r>
              <a:rPr lang="de-DE" baseline="0" dirty="0" err="1"/>
              <a:t>of</a:t>
            </a:r>
            <a:r>
              <a:rPr lang="de-DE" baseline="0" dirty="0"/>
              <a:t> </a:t>
            </a:r>
            <a:r>
              <a:rPr lang="de-DE" baseline="0" dirty="0" err="1"/>
              <a:t>species</a:t>
            </a:r>
            <a:r>
              <a:rPr lang="de-DE" baseline="0" dirty="0"/>
              <a:t> </a:t>
            </a:r>
            <a:r>
              <a:rPr lang="de-DE" baseline="0" dirty="0" err="1"/>
              <a:t>with</a:t>
            </a:r>
            <a:r>
              <a:rPr lang="de-DE" baseline="0" dirty="0"/>
              <a:t> Europe </a:t>
            </a:r>
            <a:r>
              <a:rPr lang="de-DE" baseline="0" dirty="0" err="1"/>
              <a:t>threat</a:t>
            </a:r>
            <a:r>
              <a:rPr lang="de-DE" baseline="0" dirty="0"/>
              <a:t> </a:t>
            </a:r>
            <a:r>
              <a:rPr lang="de-DE" baseline="0" dirty="0" err="1"/>
              <a:t>status</a:t>
            </a:r>
            <a:r>
              <a:rPr lang="de-DE" baseline="0" dirty="0"/>
              <a:t> </a:t>
            </a:r>
            <a:r>
              <a:rPr lang="de-DE" baseline="0" dirty="0" err="1"/>
              <a:t>are</a:t>
            </a:r>
            <a:r>
              <a:rPr lang="de-DE" baseline="0" dirty="0"/>
              <a:t> </a:t>
            </a:r>
            <a:r>
              <a:rPr lang="de-DE" baseline="0" dirty="0" err="1"/>
              <a:t>included</a:t>
            </a:r>
            <a:r>
              <a:rPr lang="de-DE" baseline="0" dirty="0"/>
              <a:t> in </a:t>
            </a:r>
            <a:r>
              <a:rPr lang="de-DE" baseline="0" dirty="0" err="1"/>
              <a:t>the</a:t>
            </a:r>
            <a:r>
              <a:rPr lang="de-DE" baseline="0" dirty="0"/>
              <a:t> </a:t>
            </a:r>
            <a:r>
              <a:rPr lang="de-DE" baseline="0" dirty="0" err="1"/>
              <a:t>directives</a:t>
            </a:r>
            <a:endParaRPr lang="de-DE" baseline="0" dirty="0"/>
          </a:p>
          <a:p>
            <a:r>
              <a:rPr lang="de-DE" baseline="0" dirty="0" err="1"/>
              <a:t>Freshwater</a:t>
            </a:r>
            <a:r>
              <a:rPr lang="de-DE" baseline="0" dirty="0"/>
              <a:t> </a:t>
            </a:r>
            <a:r>
              <a:rPr lang="de-DE" baseline="0" dirty="0" err="1"/>
              <a:t>fish</a:t>
            </a:r>
            <a:r>
              <a:rPr lang="de-DE" baseline="0" dirty="0"/>
              <a:t> – 50% </a:t>
            </a:r>
            <a:r>
              <a:rPr lang="de-DE" baseline="0" dirty="0" err="1"/>
              <a:t>of</a:t>
            </a:r>
            <a:r>
              <a:rPr lang="de-DE" baseline="0" dirty="0"/>
              <a:t> </a:t>
            </a:r>
            <a:r>
              <a:rPr lang="de-DE" baseline="0" dirty="0" err="1"/>
              <a:t>species</a:t>
            </a:r>
            <a:r>
              <a:rPr lang="de-DE" baseline="0" dirty="0"/>
              <a:t> </a:t>
            </a:r>
            <a:r>
              <a:rPr lang="de-DE" baseline="0" dirty="0" err="1"/>
              <a:t>with</a:t>
            </a:r>
            <a:r>
              <a:rPr lang="de-DE" baseline="0" dirty="0"/>
              <a:t> Europe </a:t>
            </a:r>
            <a:r>
              <a:rPr lang="de-DE" baseline="0" dirty="0" err="1"/>
              <a:t>threat</a:t>
            </a:r>
            <a:r>
              <a:rPr lang="de-DE" baseline="0" dirty="0"/>
              <a:t> </a:t>
            </a:r>
            <a:r>
              <a:rPr lang="de-DE" baseline="0" dirty="0" err="1"/>
              <a:t>status</a:t>
            </a:r>
            <a:r>
              <a:rPr lang="de-DE" baseline="0" dirty="0"/>
              <a:t> </a:t>
            </a:r>
            <a:r>
              <a:rPr lang="de-DE" baseline="0" dirty="0" err="1"/>
              <a:t>are</a:t>
            </a:r>
            <a:r>
              <a:rPr lang="de-DE" baseline="0" dirty="0"/>
              <a:t> </a:t>
            </a:r>
            <a:r>
              <a:rPr lang="de-DE" baseline="0" dirty="0" err="1"/>
              <a:t>included</a:t>
            </a:r>
            <a:r>
              <a:rPr lang="de-DE" baseline="0" dirty="0"/>
              <a:t> in </a:t>
            </a:r>
            <a:r>
              <a:rPr lang="de-DE" baseline="0" dirty="0" err="1"/>
              <a:t>the</a:t>
            </a:r>
            <a:r>
              <a:rPr lang="de-DE" baseline="0" dirty="0"/>
              <a:t> </a:t>
            </a:r>
            <a:r>
              <a:rPr lang="de-DE" baseline="0" dirty="0" err="1"/>
              <a:t>directives</a:t>
            </a:r>
            <a:endParaRPr lang="de-DE" baseline="0" dirty="0"/>
          </a:p>
          <a:p>
            <a:r>
              <a:rPr lang="de-DE" baseline="0" dirty="0"/>
              <a:t>Butterflies – 37% </a:t>
            </a:r>
            <a:r>
              <a:rPr lang="de-DE" baseline="0" dirty="0" err="1"/>
              <a:t>of</a:t>
            </a:r>
            <a:r>
              <a:rPr lang="de-DE" baseline="0" dirty="0"/>
              <a:t> </a:t>
            </a:r>
            <a:r>
              <a:rPr lang="de-DE" baseline="0" dirty="0" err="1"/>
              <a:t>species</a:t>
            </a:r>
            <a:r>
              <a:rPr lang="de-DE" baseline="0" dirty="0"/>
              <a:t> </a:t>
            </a:r>
            <a:r>
              <a:rPr lang="de-DE" baseline="0" dirty="0" err="1"/>
              <a:t>with</a:t>
            </a:r>
            <a:r>
              <a:rPr lang="de-DE" baseline="0" dirty="0"/>
              <a:t> Europe </a:t>
            </a:r>
            <a:r>
              <a:rPr lang="de-DE" baseline="0" dirty="0" err="1"/>
              <a:t>threat</a:t>
            </a:r>
            <a:r>
              <a:rPr lang="de-DE" baseline="0" dirty="0"/>
              <a:t> </a:t>
            </a:r>
            <a:r>
              <a:rPr lang="de-DE" baseline="0" dirty="0" err="1"/>
              <a:t>status</a:t>
            </a:r>
            <a:r>
              <a:rPr lang="de-DE" baseline="0" dirty="0"/>
              <a:t> </a:t>
            </a:r>
            <a:r>
              <a:rPr lang="de-DE" baseline="0" dirty="0" err="1"/>
              <a:t>are</a:t>
            </a:r>
            <a:r>
              <a:rPr lang="de-DE" baseline="0" dirty="0"/>
              <a:t> </a:t>
            </a:r>
            <a:r>
              <a:rPr lang="de-DE" baseline="0" dirty="0" err="1"/>
              <a:t>included</a:t>
            </a:r>
            <a:r>
              <a:rPr lang="de-DE" baseline="0" dirty="0"/>
              <a:t> in </a:t>
            </a:r>
            <a:r>
              <a:rPr lang="de-DE" baseline="0" dirty="0" err="1"/>
              <a:t>the</a:t>
            </a:r>
            <a:r>
              <a:rPr lang="de-DE" baseline="0" dirty="0"/>
              <a:t> </a:t>
            </a:r>
            <a:r>
              <a:rPr lang="de-DE" baseline="0" dirty="0" err="1"/>
              <a:t>directives</a:t>
            </a:r>
            <a:endParaRPr lang="de-DE" baseline="0" dirty="0"/>
          </a:p>
          <a:p>
            <a:r>
              <a:rPr lang="de-DE" baseline="0" dirty="0" err="1"/>
              <a:t>Dragonflies</a:t>
            </a:r>
            <a:r>
              <a:rPr lang="de-DE" baseline="0" dirty="0"/>
              <a:t> – 14% </a:t>
            </a:r>
            <a:r>
              <a:rPr lang="de-DE" baseline="0" dirty="0" err="1"/>
              <a:t>of</a:t>
            </a:r>
            <a:r>
              <a:rPr lang="de-DE" baseline="0" dirty="0"/>
              <a:t> </a:t>
            </a:r>
            <a:r>
              <a:rPr lang="de-DE" baseline="0" dirty="0" err="1"/>
              <a:t>species</a:t>
            </a:r>
            <a:r>
              <a:rPr lang="de-DE" baseline="0" dirty="0"/>
              <a:t> </a:t>
            </a:r>
            <a:r>
              <a:rPr lang="de-DE" baseline="0" dirty="0" err="1"/>
              <a:t>with</a:t>
            </a:r>
            <a:r>
              <a:rPr lang="de-DE" baseline="0" dirty="0"/>
              <a:t> Europe </a:t>
            </a:r>
            <a:r>
              <a:rPr lang="de-DE" baseline="0" dirty="0" err="1"/>
              <a:t>threat</a:t>
            </a:r>
            <a:r>
              <a:rPr lang="de-DE" baseline="0" dirty="0"/>
              <a:t> </a:t>
            </a:r>
            <a:r>
              <a:rPr lang="de-DE" baseline="0" dirty="0" err="1"/>
              <a:t>status</a:t>
            </a:r>
            <a:r>
              <a:rPr lang="de-DE" baseline="0" dirty="0"/>
              <a:t> </a:t>
            </a:r>
            <a:r>
              <a:rPr lang="de-DE" baseline="0" dirty="0" err="1"/>
              <a:t>are</a:t>
            </a:r>
            <a:r>
              <a:rPr lang="de-DE" baseline="0" dirty="0"/>
              <a:t> </a:t>
            </a:r>
            <a:r>
              <a:rPr lang="de-DE" baseline="0" dirty="0" err="1"/>
              <a:t>included</a:t>
            </a:r>
            <a:r>
              <a:rPr lang="de-DE" baseline="0" dirty="0"/>
              <a:t> in </a:t>
            </a:r>
            <a:r>
              <a:rPr lang="de-DE" baseline="0" dirty="0" err="1"/>
              <a:t>the</a:t>
            </a:r>
            <a:r>
              <a:rPr lang="de-DE" baseline="0" dirty="0"/>
              <a:t> </a:t>
            </a:r>
            <a:r>
              <a:rPr lang="de-DE" baseline="0" dirty="0" err="1"/>
              <a:t>directives</a:t>
            </a:r>
            <a:endParaRPr lang="de-DE" baseline="0" dirty="0"/>
          </a:p>
          <a:p>
            <a:endParaRPr lang="de-DE" baseline="0" dirty="0"/>
          </a:p>
          <a:p>
            <a:r>
              <a:rPr lang="de-DE" baseline="0" dirty="0"/>
              <a:t>Analysis </a:t>
            </a:r>
            <a:r>
              <a:rPr lang="de-DE" baseline="0" dirty="0" err="1"/>
              <a:t>of</a:t>
            </a:r>
            <a:r>
              <a:rPr lang="de-DE" baseline="0" dirty="0"/>
              <a:t> </a:t>
            </a:r>
            <a:r>
              <a:rPr lang="de-DE" baseline="0" dirty="0" err="1"/>
              <a:t>coverage</a:t>
            </a:r>
            <a:r>
              <a:rPr lang="de-DE" baseline="0" dirty="0"/>
              <a:t> </a:t>
            </a:r>
            <a:r>
              <a:rPr lang="de-DE" baseline="0" dirty="0" err="1"/>
              <a:t>of</a:t>
            </a:r>
            <a:r>
              <a:rPr lang="de-DE" baseline="0" dirty="0"/>
              <a:t> </a:t>
            </a:r>
            <a:r>
              <a:rPr lang="de-DE" baseline="0" dirty="0" err="1"/>
              <a:t>species</a:t>
            </a:r>
            <a:r>
              <a:rPr lang="de-DE" baseline="0" dirty="0"/>
              <a:t> in </a:t>
            </a:r>
            <a:r>
              <a:rPr lang="de-DE" baseline="0" dirty="0" err="1"/>
              <a:t>the</a:t>
            </a:r>
            <a:r>
              <a:rPr lang="de-DE" baseline="0" dirty="0"/>
              <a:t> Natura 2000 </a:t>
            </a:r>
            <a:r>
              <a:rPr lang="de-DE" baseline="0" dirty="0" err="1"/>
              <a:t>network</a:t>
            </a:r>
            <a:r>
              <a:rPr lang="de-DE" baseline="0" dirty="0"/>
              <a:t> (van der </a:t>
            </a:r>
            <a:r>
              <a:rPr lang="de-DE" baseline="0" dirty="0" err="1"/>
              <a:t>Sluis</a:t>
            </a:r>
            <a:r>
              <a:rPr lang="de-DE" baseline="0" dirty="0"/>
              <a:t> et al 2016 – </a:t>
            </a:r>
            <a:r>
              <a:rPr lang="de-DE" baseline="0" dirty="0" err="1"/>
              <a:t>see</a:t>
            </a:r>
            <a:r>
              <a:rPr lang="de-DE" baseline="0" dirty="0"/>
              <a:t> </a:t>
            </a:r>
            <a:r>
              <a:rPr lang="de-DE" baseline="0" dirty="0" err="1"/>
              <a:t>fitness</a:t>
            </a:r>
            <a:r>
              <a:rPr lang="de-DE" baseline="0" dirty="0"/>
              <a:t> check </a:t>
            </a:r>
            <a:r>
              <a:rPr lang="de-DE" baseline="0" dirty="0" err="1"/>
              <a:t>annex</a:t>
            </a:r>
            <a:r>
              <a:rPr lang="de-DE" baseline="0" dirty="0"/>
              <a:t>) –</a:t>
            </a:r>
          </a:p>
          <a:p>
            <a:r>
              <a:rPr lang="de-DE" baseline="0" dirty="0"/>
              <a:t>Butterflies </a:t>
            </a:r>
            <a:r>
              <a:rPr lang="de-DE" baseline="0" dirty="0" err="1"/>
              <a:t>have</a:t>
            </a:r>
            <a:r>
              <a:rPr lang="de-DE" baseline="0" dirty="0"/>
              <a:t> a </a:t>
            </a:r>
            <a:r>
              <a:rPr lang="de-DE" baseline="0" dirty="0" err="1"/>
              <a:t>relatively</a:t>
            </a:r>
            <a:r>
              <a:rPr lang="de-DE" baseline="0" dirty="0"/>
              <a:t> high </a:t>
            </a:r>
            <a:r>
              <a:rPr lang="de-DE" baseline="0" dirty="0" err="1"/>
              <a:t>presence</a:t>
            </a:r>
            <a:r>
              <a:rPr lang="de-DE" baseline="0" dirty="0"/>
              <a:t> </a:t>
            </a:r>
            <a:r>
              <a:rPr lang="de-DE" baseline="0" dirty="0" err="1"/>
              <a:t>within</a:t>
            </a:r>
            <a:r>
              <a:rPr lang="de-DE" baseline="0" dirty="0"/>
              <a:t> Natura 2000, </a:t>
            </a:r>
            <a:r>
              <a:rPr lang="de-DE" baseline="0" dirty="0" err="1"/>
              <a:t>including</a:t>
            </a:r>
            <a:r>
              <a:rPr lang="de-DE" baseline="0" dirty="0"/>
              <a:t> </a:t>
            </a:r>
            <a:r>
              <a:rPr lang="de-DE" baseline="0" dirty="0" err="1"/>
              <a:t>threatened</a:t>
            </a:r>
            <a:r>
              <a:rPr lang="de-DE" baseline="0" dirty="0"/>
              <a:t> </a:t>
            </a:r>
            <a:r>
              <a:rPr lang="de-DE" baseline="0" dirty="0" err="1"/>
              <a:t>and</a:t>
            </a:r>
            <a:r>
              <a:rPr lang="de-DE" baseline="0" dirty="0"/>
              <a:t> non-</a:t>
            </a:r>
            <a:r>
              <a:rPr lang="de-DE" baseline="0" dirty="0" err="1"/>
              <a:t>threatened</a:t>
            </a:r>
            <a:r>
              <a:rPr lang="de-DE" baseline="0" dirty="0"/>
              <a:t> </a:t>
            </a:r>
            <a:r>
              <a:rPr lang="de-DE" baseline="0" dirty="0" err="1"/>
              <a:t>species</a:t>
            </a:r>
            <a:r>
              <a:rPr lang="de-DE" baseline="0" dirty="0"/>
              <a:t>, </a:t>
            </a:r>
            <a:r>
              <a:rPr lang="de-DE" baseline="0" dirty="0" err="1"/>
              <a:t>despite</a:t>
            </a:r>
            <a:r>
              <a:rPr lang="de-DE" baseline="0" dirty="0"/>
              <a:t> </a:t>
            </a:r>
            <a:r>
              <a:rPr lang="de-DE" baseline="0" dirty="0" err="1"/>
              <a:t>incomplete</a:t>
            </a:r>
            <a:r>
              <a:rPr lang="de-DE" baseline="0" dirty="0"/>
              <a:t> </a:t>
            </a:r>
            <a:r>
              <a:rPr lang="de-DE" baseline="0" dirty="0" err="1"/>
              <a:t>coverage</a:t>
            </a:r>
            <a:r>
              <a:rPr lang="de-DE" baseline="0" dirty="0"/>
              <a:t> in Annex II.</a:t>
            </a:r>
          </a:p>
          <a:p>
            <a:r>
              <a:rPr lang="de-DE" baseline="0" dirty="0"/>
              <a:t>Six </a:t>
            </a:r>
            <a:r>
              <a:rPr lang="de-DE" baseline="0" dirty="0" err="1"/>
              <a:t>bird</a:t>
            </a:r>
            <a:r>
              <a:rPr lang="de-DE" baseline="0" dirty="0"/>
              <a:t> </a:t>
            </a:r>
            <a:r>
              <a:rPr lang="de-DE" baseline="0" dirty="0" err="1"/>
              <a:t>species</a:t>
            </a:r>
            <a:r>
              <a:rPr lang="de-DE" baseline="0" dirty="0"/>
              <a:t> </a:t>
            </a:r>
            <a:r>
              <a:rPr lang="de-DE" baseline="0" dirty="0" err="1"/>
              <a:t>associated</a:t>
            </a:r>
            <a:r>
              <a:rPr lang="de-DE" baseline="0" dirty="0"/>
              <a:t> </a:t>
            </a:r>
            <a:r>
              <a:rPr lang="de-DE" baseline="0" dirty="0" err="1"/>
              <a:t>with</a:t>
            </a:r>
            <a:r>
              <a:rPr lang="de-DE" baseline="0" dirty="0"/>
              <a:t> </a:t>
            </a:r>
            <a:r>
              <a:rPr lang="de-DE" baseline="0" dirty="0" err="1"/>
              <a:t>farmland</a:t>
            </a:r>
            <a:r>
              <a:rPr lang="de-DE" baseline="0" dirty="0"/>
              <a:t> </a:t>
            </a:r>
            <a:r>
              <a:rPr lang="de-DE" baseline="0" dirty="0" err="1"/>
              <a:t>are</a:t>
            </a:r>
            <a:r>
              <a:rPr lang="de-DE" baseline="0" dirty="0"/>
              <a:t> </a:t>
            </a:r>
            <a:r>
              <a:rPr lang="de-DE" baseline="0" dirty="0" err="1"/>
              <a:t>underrepresented</a:t>
            </a:r>
            <a:r>
              <a:rPr lang="de-DE" baseline="0" dirty="0"/>
              <a:t> in </a:t>
            </a:r>
            <a:r>
              <a:rPr lang="de-DE" baseline="0" dirty="0" err="1"/>
              <a:t>the</a:t>
            </a:r>
            <a:r>
              <a:rPr lang="de-DE" baseline="0" dirty="0"/>
              <a:t> </a:t>
            </a:r>
            <a:r>
              <a:rPr lang="de-DE" baseline="0" dirty="0" err="1"/>
              <a:t>network</a:t>
            </a:r>
            <a:r>
              <a:rPr lang="de-DE" baseline="0" dirty="0"/>
              <a:t>, </a:t>
            </a:r>
            <a:r>
              <a:rPr lang="de-DE" baseline="0" dirty="0" err="1"/>
              <a:t>including</a:t>
            </a:r>
            <a:r>
              <a:rPr lang="de-DE" baseline="0" dirty="0"/>
              <a:t> </a:t>
            </a:r>
            <a:r>
              <a:rPr lang="de-DE" baseline="0" dirty="0" err="1"/>
              <a:t>Lapwing</a:t>
            </a:r>
            <a:r>
              <a:rPr lang="de-DE" baseline="0" dirty="0"/>
              <a:t>, </a:t>
            </a:r>
            <a:r>
              <a:rPr lang="de-DE" baseline="0" dirty="0" err="1"/>
              <a:t>Oystercatcher</a:t>
            </a:r>
            <a:r>
              <a:rPr lang="de-DE" baseline="0" dirty="0"/>
              <a:t>, </a:t>
            </a:r>
            <a:r>
              <a:rPr lang="de-DE" baseline="0" dirty="0" err="1"/>
              <a:t>Skylark</a:t>
            </a:r>
            <a:r>
              <a:rPr lang="de-DE" baseline="0" dirty="0"/>
              <a:t>, Common </a:t>
            </a:r>
            <a:r>
              <a:rPr lang="de-DE" baseline="0" dirty="0" err="1"/>
              <a:t>Quail</a:t>
            </a:r>
            <a:r>
              <a:rPr lang="de-DE" baseline="0" dirty="0"/>
              <a:t>, </a:t>
            </a:r>
            <a:r>
              <a:rPr lang="de-DE" baseline="0" dirty="0" err="1"/>
              <a:t>Corncrake</a:t>
            </a:r>
            <a:r>
              <a:rPr lang="de-DE" baseline="0" dirty="0"/>
              <a:t>.</a:t>
            </a:r>
          </a:p>
          <a:p>
            <a:endParaRPr lang="de-DE" baseline="0" dirty="0"/>
          </a:p>
          <a:p>
            <a:r>
              <a:rPr lang="en-GB" sz="1200" b="1" dirty="0"/>
              <a:t>Sources: </a:t>
            </a:r>
          </a:p>
          <a:p>
            <a:r>
              <a:rPr lang="en-GB" sz="1200" dirty="0"/>
              <a:t>Milieu, IEEP and ICF (2016) </a:t>
            </a:r>
            <a:r>
              <a:rPr lang="en-GB" sz="1200" i="1" dirty="0"/>
              <a:t>Evaluation Study to support the Fitness Check of the Birds and Habitats Directives</a:t>
            </a:r>
            <a:r>
              <a:rPr lang="en-GB" sz="1200" dirty="0"/>
              <a:t>. Milieu Ltd, Institute for European Environmental Policy and the ICF International, Brussels. </a:t>
            </a:r>
            <a:r>
              <a:rPr lang="en-GB" sz="1200" dirty="0">
                <a:hlinkClick r:id="rId3"/>
              </a:rPr>
              <a:t>http://ec.europa.eu/environment/nature/legislation/fitness_check/docs/study_evaluation_support_fitness_check_nature_directives.pdf</a:t>
            </a:r>
            <a:endParaRPr lang="en-GB" sz="1200" dirty="0"/>
          </a:p>
          <a:p>
            <a:r>
              <a:rPr lang="en-GB" sz="1200" dirty="0"/>
              <a:t>EEA (2019 </a:t>
            </a:r>
            <a:r>
              <a:rPr lang="en-GB" sz="1200" dirty="0">
                <a:hlinkClick r:id="rId4"/>
              </a:rPr>
              <a:t>https://www.eea.europa.eu/data-and-maps/dashboards/natura-2000-barometer</a:t>
            </a:r>
          </a:p>
          <a:p>
            <a:r>
              <a:rPr lang="en-GB" sz="1200" dirty="0"/>
              <a:t>Van der </a:t>
            </a:r>
            <a:r>
              <a:rPr lang="en-GB" sz="1200" dirty="0" err="1"/>
              <a:t>Sluis</a:t>
            </a:r>
            <a:r>
              <a:rPr lang="en-GB" sz="1200" dirty="0"/>
              <a:t>, T, </a:t>
            </a:r>
            <a:r>
              <a:rPr lang="en-GB" sz="1200" dirty="0" err="1"/>
              <a:t>Foppen</a:t>
            </a:r>
            <a:r>
              <a:rPr lang="en-GB" sz="1200" dirty="0"/>
              <a:t>, R, </a:t>
            </a:r>
            <a:r>
              <a:rPr lang="en-GB" sz="1200" dirty="0" err="1"/>
              <a:t>Gillings</a:t>
            </a:r>
            <a:r>
              <a:rPr lang="en-GB" sz="1200" dirty="0"/>
              <a:t>, S and Jones-Walters, L (2016) </a:t>
            </a:r>
            <a:r>
              <a:rPr lang="en-GB" sz="1200" i="1" dirty="0"/>
              <a:t>How much biodiversity is in Natura 2000? The 'umbrella effect' of the European Natura 2000 protected area network</a:t>
            </a:r>
            <a:r>
              <a:rPr lang="en-GB" sz="1200" dirty="0"/>
              <a:t>.    </a:t>
            </a:r>
            <a:r>
              <a:rPr lang="en-GB" sz="1200" dirty="0" err="1"/>
              <a:t>Alterra</a:t>
            </a:r>
            <a:r>
              <a:rPr lang="en-GB" sz="1200" dirty="0"/>
              <a:t> </a:t>
            </a:r>
            <a:r>
              <a:rPr lang="en-GB" sz="1200" dirty="0" err="1"/>
              <a:t>Wageningen</a:t>
            </a:r>
            <a:r>
              <a:rPr lang="en-GB" sz="1200" dirty="0"/>
              <a:t> UR, </a:t>
            </a:r>
            <a:r>
              <a:rPr lang="en-GB" sz="1200" dirty="0" err="1"/>
              <a:t>Netherlands.</a:t>
            </a:r>
            <a:r>
              <a:rPr lang="en-GB" sz="1200" dirty="0" err="1">
                <a:hlinkClick r:id="rId5"/>
              </a:rPr>
              <a:t>http</a:t>
            </a:r>
            <a:r>
              <a:rPr lang="en-GB" sz="1200" dirty="0">
                <a:hlinkClick r:id="rId5"/>
              </a:rPr>
              <a:t>://edepot.wur.nl/385796</a:t>
            </a:r>
            <a:endParaRPr lang="en-GB" sz="1200" dirty="0"/>
          </a:p>
          <a:p>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Rada, S, Schweiger, O, </a:t>
            </a:r>
            <a:r>
              <a:rPr lang="de-DE" sz="1200" kern="1200" dirty="0" err="1">
                <a:solidFill>
                  <a:schemeClr val="tx1"/>
                </a:solidFill>
                <a:effectLst/>
                <a:latin typeface="+mn-lt"/>
                <a:ea typeface="+mn-ea"/>
                <a:cs typeface="+mn-cs"/>
              </a:rPr>
              <a:t>Harpke</a:t>
            </a:r>
            <a:r>
              <a:rPr lang="de-DE" sz="1200" kern="1200" dirty="0">
                <a:solidFill>
                  <a:schemeClr val="tx1"/>
                </a:solidFill>
                <a:effectLst/>
                <a:latin typeface="+mn-lt"/>
                <a:ea typeface="+mn-ea"/>
                <a:cs typeface="+mn-cs"/>
              </a:rPr>
              <a:t>, A, Kühn, E, </a:t>
            </a:r>
            <a:r>
              <a:rPr lang="de-DE" sz="1200" kern="1200" dirty="0" err="1">
                <a:solidFill>
                  <a:schemeClr val="tx1"/>
                </a:solidFill>
                <a:effectLst/>
                <a:latin typeface="+mn-lt"/>
                <a:ea typeface="+mn-ea"/>
                <a:cs typeface="+mn-cs"/>
              </a:rPr>
              <a:t>Kuras</a:t>
            </a:r>
            <a:r>
              <a:rPr lang="de-DE" sz="1200" kern="1200" dirty="0">
                <a:solidFill>
                  <a:schemeClr val="tx1"/>
                </a:solidFill>
                <a:effectLst/>
                <a:latin typeface="+mn-lt"/>
                <a:ea typeface="+mn-ea"/>
                <a:cs typeface="+mn-cs"/>
              </a:rPr>
              <a:t>, T, </a:t>
            </a:r>
            <a:r>
              <a:rPr lang="de-DE" sz="1200" kern="1200" dirty="0" err="1">
                <a:solidFill>
                  <a:schemeClr val="tx1"/>
                </a:solidFill>
                <a:effectLst/>
                <a:latin typeface="+mn-lt"/>
                <a:ea typeface="+mn-ea"/>
                <a:cs typeface="+mn-cs"/>
              </a:rPr>
              <a:t>Settele</a:t>
            </a:r>
            <a:r>
              <a:rPr lang="de-DE" sz="1200" kern="1200" dirty="0">
                <a:solidFill>
                  <a:schemeClr val="tx1"/>
                </a:solidFill>
                <a:effectLst/>
                <a:latin typeface="+mn-lt"/>
                <a:ea typeface="+mn-ea"/>
                <a:cs typeface="+mn-cs"/>
              </a:rPr>
              <a:t>, J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Musche, M (2018) </a:t>
            </a:r>
            <a:r>
              <a:rPr lang="de-DE" sz="1200" kern="1200" dirty="0" err="1">
                <a:solidFill>
                  <a:schemeClr val="tx1"/>
                </a:solidFill>
                <a:effectLst/>
                <a:latin typeface="+mn-lt"/>
                <a:ea typeface="+mn-ea"/>
                <a:cs typeface="+mn-cs"/>
              </a:rPr>
              <a:t>Protected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areas</a:t>
            </a:r>
            <a:r>
              <a:rPr lang="de-DE" sz="1200" kern="1200" dirty="0">
                <a:solidFill>
                  <a:schemeClr val="tx1"/>
                </a:solidFill>
                <a:effectLst/>
                <a:latin typeface="+mn-lt"/>
                <a:ea typeface="+mn-ea"/>
                <a:cs typeface="+mn-cs"/>
              </a:rPr>
              <a:t> do not </a:t>
            </a:r>
            <a:r>
              <a:rPr lang="de-DE" sz="1200" kern="1200" dirty="0" err="1">
                <a:solidFill>
                  <a:schemeClr val="tx1"/>
                </a:solidFill>
                <a:effectLst/>
                <a:latin typeface="+mn-lt"/>
                <a:ea typeface="+mn-ea"/>
                <a:cs typeface="+mn-cs"/>
              </a:rPr>
              <a:t>mitigate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biodiversity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declines</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case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study</a:t>
            </a:r>
            <a:r>
              <a:rPr lang="de-DE" sz="1200" kern="1200" dirty="0">
                <a:solidFill>
                  <a:schemeClr val="tx1"/>
                </a:solidFill>
                <a:effectLst/>
                <a:latin typeface="+mn-lt"/>
                <a:ea typeface="+mn-ea"/>
                <a:cs typeface="+mn-cs"/>
              </a:rPr>
              <a:t> on butterflies. </a:t>
            </a:r>
            <a:r>
              <a:rPr lang="de-DE" sz="1200" i="1" kern="1200" dirty="0" err="1">
                <a:solidFill>
                  <a:schemeClr val="tx1"/>
                </a:solidFill>
                <a:effectLst/>
                <a:latin typeface="+mn-lt"/>
                <a:ea typeface="+mn-ea"/>
                <a:cs typeface="+mn-cs"/>
              </a:rPr>
              <a:t>Diversity</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and</a:t>
            </a:r>
            <a:r>
              <a:rPr lang="de-DE" sz="1200" i="1" kern="1200" dirty="0">
                <a:solidFill>
                  <a:schemeClr val="tx1"/>
                </a:solidFill>
                <a:effectLst/>
                <a:latin typeface="+mn-lt"/>
                <a:ea typeface="+mn-ea"/>
                <a:cs typeface="+mn-cs"/>
              </a:rPr>
              <a:t> </a:t>
            </a:r>
            <a:r>
              <a:rPr lang="de-DE" sz="1200" i="1" kern="1200" dirty="0" err="1">
                <a:solidFill>
                  <a:schemeClr val="tx1"/>
                </a:solidFill>
                <a:effectLst/>
                <a:latin typeface="+mn-lt"/>
                <a:ea typeface="+mn-ea"/>
                <a:cs typeface="+mn-cs"/>
              </a:rPr>
              <a:t>Distributions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No</a:t>
            </a:r>
            <a:r>
              <a:rPr lang="de-DE" sz="1200" kern="1200" dirty="0">
                <a:solidFill>
                  <a:schemeClr val="tx1"/>
                </a:solidFill>
                <a:effectLst/>
                <a:latin typeface="+mn-lt"/>
                <a:ea typeface="+mn-ea"/>
                <a:cs typeface="+mn-cs"/>
              </a:rPr>
              <a:t> 25 (2), 217-224.</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Zehetmair, T, Müller, J, Runkel, V, </a:t>
            </a:r>
            <a:r>
              <a:rPr lang="de-DE" sz="1200" kern="1200" dirty="0" err="1">
                <a:solidFill>
                  <a:schemeClr val="tx1"/>
                </a:solidFill>
                <a:effectLst/>
                <a:latin typeface="+mn-lt"/>
                <a:ea typeface="+mn-ea"/>
                <a:cs typeface="+mn-cs"/>
              </a:rPr>
              <a:t>Stahlschmidt</a:t>
            </a:r>
            <a:r>
              <a:rPr lang="de-DE" sz="1200" kern="1200" dirty="0">
                <a:solidFill>
                  <a:schemeClr val="tx1"/>
                </a:solidFill>
                <a:effectLst/>
                <a:latin typeface="+mn-lt"/>
                <a:ea typeface="+mn-ea"/>
                <a:cs typeface="+mn-cs"/>
              </a:rPr>
              <a:t>, P, Winter, S, </a:t>
            </a:r>
            <a:r>
              <a:rPr lang="de-DE" sz="1200" kern="1200" dirty="0" err="1">
                <a:solidFill>
                  <a:schemeClr val="tx1"/>
                </a:solidFill>
                <a:effectLst/>
                <a:latin typeface="+mn-lt"/>
                <a:ea typeface="+mn-ea"/>
                <a:cs typeface="+mn-cs"/>
              </a:rPr>
              <a:t>Zharov</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Gruppe, A (2015) Poor </a:t>
            </a:r>
            <a:r>
              <a:rPr lang="de-DE" sz="1200" kern="1200" dirty="0" err="1">
                <a:solidFill>
                  <a:schemeClr val="tx1"/>
                </a:solidFill>
                <a:effectLst/>
                <a:latin typeface="+mn-lt"/>
                <a:ea typeface="+mn-ea"/>
                <a:cs typeface="+mn-cs"/>
              </a:rPr>
              <a:t>effectiveness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Natura 2000 </a:t>
            </a:r>
            <a:r>
              <a:rPr lang="de-DE" sz="1200" kern="1200" dirty="0" err="1">
                <a:solidFill>
                  <a:schemeClr val="tx1"/>
                </a:solidFill>
                <a:effectLst/>
                <a:latin typeface="+mn-lt"/>
                <a:ea typeface="+mn-ea"/>
                <a:cs typeface="+mn-cs"/>
              </a:rPr>
              <a:t>beech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forests</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protecting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forest-dwelling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bats</a:t>
            </a:r>
            <a:r>
              <a:rPr lang="de-DE" sz="1200" kern="1200" dirty="0">
                <a:solidFill>
                  <a:schemeClr val="tx1"/>
                </a:solidFill>
                <a:effectLst/>
                <a:latin typeface="+mn-lt"/>
                <a:ea typeface="+mn-ea"/>
                <a:cs typeface="+mn-cs"/>
              </a:rPr>
              <a:t>. </a:t>
            </a:r>
            <a:r>
              <a:rPr lang="de-DE" sz="1200" i="1" kern="1200" dirty="0">
                <a:solidFill>
                  <a:schemeClr val="tx1"/>
                </a:solidFill>
                <a:effectLst/>
                <a:latin typeface="+mn-lt"/>
                <a:ea typeface="+mn-ea"/>
                <a:cs typeface="+mn-cs"/>
              </a:rPr>
              <a:t>Journal </a:t>
            </a:r>
            <a:r>
              <a:rPr lang="de-DE" sz="1200" i="1" kern="1200" dirty="0" err="1">
                <a:solidFill>
                  <a:schemeClr val="tx1"/>
                </a:solidFill>
                <a:effectLst/>
                <a:latin typeface="+mn-lt"/>
                <a:ea typeface="+mn-ea"/>
                <a:cs typeface="+mn-cs"/>
              </a:rPr>
              <a:t>for</a:t>
            </a:r>
            <a:r>
              <a:rPr lang="de-DE" sz="1200" i="1" kern="1200" dirty="0">
                <a:solidFill>
                  <a:schemeClr val="tx1"/>
                </a:solidFill>
                <a:effectLst/>
                <a:latin typeface="+mn-lt"/>
                <a:ea typeface="+mn-ea"/>
                <a:cs typeface="+mn-cs"/>
              </a:rPr>
              <a:t> Nature </a:t>
            </a:r>
            <a:r>
              <a:rPr lang="de-DE" sz="1200" i="1" kern="1200" dirty="0" err="1">
                <a:solidFill>
                  <a:schemeClr val="tx1"/>
                </a:solidFill>
                <a:effectLst/>
                <a:latin typeface="+mn-lt"/>
                <a:ea typeface="+mn-ea"/>
                <a:cs typeface="+mn-cs"/>
              </a:rPr>
              <a:t>Conservation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No</a:t>
            </a:r>
            <a:r>
              <a:rPr lang="de-DE" sz="1200" kern="1200" dirty="0">
                <a:solidFill>
                  <a:schemeClr val="tx1"/>
                </a:solidFill>
                <a:effectLst/>
                <a:latin typeface="+mn-lt"/>
                <a:ea typeface="+mn-ea"/>
                <a:cs typeface="+mn-cs"/>
              </a:rPr>
              <a:t> 23, 53-60.</a:t>
            </a:r>
            <a:endParaRPr lang="de-DE" baseline="0" dirty="0"/>
          </a:p>
          <a:p>
            <a:endParaRPr lang="de-DE" dirty="0"/>
          </a:p>
        </p:txBody>
      </p:sp>
      <p:sp>
        <p:nvSpPr>
          <p:cNvPr id="4" name="Slide Number Placeholder 3"/>
          <p:cNvSpPr>
            <a:spLocks noGrp="1"/>
          </p:cNvSpPr>
          <p:nvPr>
            <p:ph type="sldNum" sz="quarter" idx="10"/>
          </p:nvPr>
        </p:nvSpPr>
        <p:spPr/>
        <p:txBody>
          <a:bodyPr/>
          <a:lstStyle/>
          <a:p>
            <a:fld id="{1BE79150-6D3D-4913-B535-F665DA36A38D}" type="slidenum">
              <a:rPr lang="sv-SE" smtClean="0"/>
              <a:t>3</a:t>
            </a:fld>
            <a:endParaRPr lang="sv-SE"/>
          </a:p>
        </p:txBody>
      </p:sp>
    </p:spTree>
    <p:extLst>
      <p:ext uri="{BB962C8B-B14F-4D97-AF65-F5344CB8AC3E}">
        <p14:creationId xmlns:p14="http://schemas.microsoft.com/office/powerpoint/2010/main" val="39919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SAC designation: </a:t>
            </a:r>
            <a:r>
              <a:rPr lang="en-GB" sz="1200" b="0" dirty="0"/>
              <a:t>should be within six years of Commission Decision to accept</a:t>
            </a:r>
            <a:r>
              <a:rPr lang="en-GB" sz="1200" b="0" baseline="0" dirty="0"/>
              <a:t> the SCI onto the EU list. SAC designation should include the necessary conservation measures and the appropriate statutory, administrative or contractual measures for that site. This should include a description of the site with accurate geographical references, a list of the habitats and species that have a significant presence in the site, and conservation objectives for the site. </a:t>
            </a:r>
          </a:p>
          <a:p>
            <a:endParaRPr lang="en-GB" sz="1200" b="0" baseline="0" dirty="0"/>
          </a:p>
          <a:p>
            <a:r>
              <a:rPr lang="en-GB" sz="1200" b="1" baseline="0" dirty="0"/>
              <a:t>Conservation objectives: </a:t>
            </a:r>
            <a:r>
              <a:rPr lang="en-GB" sz="1200" b="0" baseline="0" dirty="0"/>
              <a:t>these should translate the general objective of achieving favourable conservation status for that species or habitat in the biogeographical region into a specific objective for that site. This should define the desired conservation condition of the species or habitat  types on the site for maximising its contribution to achieving FCS at the appropriate level – </a:t>
            </a:r>
            <a:r>
              <a:rPr lang="en-GB" sz="1200" b="0" baseline="0" dirty="0" err="1"/>
              <a:t>ie</a:t>
            </a:r>
            <a:r>
              <a:rPr lang="en-GB" sz="1200" b="0" baseline="0" dirty="0"/>
              <a:t> the regional and national levels. This requires a definition of how much, to what quality, and by when – including whether restoration or reintroduction is needed. The conservation objectives should reflect the importance of the site for the coherence of the network – which might require actions outside the site also.</a:t>
            </a:r>
          </a:p>
          <a:p>
            <a:endParaRPr lang="en-GB" sz="1200" b="1" dirty="0"/>
          </a:p>
          <a:p>
            <a:r>
              <a:rPr lang="en-GB" sz="1200" b="1" dirty="0"/>
              <a:t>Conservation measures: </a:t>
            </a:r>
            <a:r>
              <a:rPr lang="en-GB" sz="1200" b="0" dirty="0"/>
              <a:t>all necessary conservation measures</a:t>
            </a:r>
            <a:r>
              <a:rPr lang="en-GB" sz="1200" b="0" baseline="0" dirty="0"/>
              <a:t> must be taken both inside and outside the site, this is a legal obligation on states – though not automatically a legal obligation on private landowners. </a:t>
            </a:r>
          </a:p>
          <a:p>
            <a:endParaRPr lang="en-GB" sz="1200" b="0" baseline="0" dirty="0"/>
          </a:p>
          <a:p>
            <a:r>
              <a:rPr lang="en-GB" sz="1200" b="0" baseline="0" dirty="0"/>
              <a:t>Key elements to establishing conservation measures are</a:t>
            </a:r>
          </a:p>
          <a:p>
            <a:pPr marL="171450" indent="-171450">
              <a:buFontTx/>
              <a:buChar char="-"/>
            </a:pPr>
            <a:r>
              <a:rPr lang="en-GB" sz="1200" b="0" baseline="0" dirty="0"/>
              <a:t>Sound knowledge base</a:t>
            </a:r>
          </a:p>
          <a:p>
            <a:pPr marL="171450" indent="-171450">
              <a:buFontTx/>
              <a:buChar char="-"/>
            </a:pPr>
            <a:r>
              <a:rPr lang="en-GB" sz="1200" b="0" baseline="0" dirty="0"/>
              <a:t>Participation, consultation and communication with landowners and other stakeholders</a:t>
            </a:r>
          </a:p>
          <a:p>
            <a:pPr marL="171450" indent="-171450">
              <a:buFontTx/>
              <a:buChar char="-"/>
            </a:pPr>
            <a:r>
              <a:rPr lang="en-GB" sz="1200" b="0" baseline="0" dirty="0"/>
              <a:t>Defining with sufficient level of detail – which greatly helps implementation and avoids conflicts later</a:t>
            </a:r>
          </a:p>
          <a:p>
            <a:pPr marL="171450" indent="-171450">
              <a:buFontTx/>
              <a:buChar char="-"/>
            </a:pPr>
            <a:r>
              <a:rPr lang="en-GB" sz="1200" b="0" baseline="0" dirty="0"/>
              <a:t>Necessary resources – funding and others</a:t>
            </a:r>
          </a:p>
          <a:p>
            <a:pPr marL="171450" indent="-171450">
              <a:buFontTx/>
              <a:buChar char="-"/>
            </a:pPr>
            <a:r>
              <a:rPr lang="en-GB" sz="1200" b="0" baseline="0" dirty="0"/>
              <a:t>Mechanism for implementation and communication with the actual land managers and stakeholders</a:t>
            </a:r>
          </a:p>
          <a:p>
            <a:pPr marL="171450" indent="-171450">
              <a:buFontTx/>
              <a:buChar char="-"/>
            </a:pPr>
            <a:r>
              <a:rPr lang="en-GB" sz="1200" b="0" baseline="0" dirty="0"/>
              <a:t>How to monitor and assess effectiveness</a:t>
            </a:r>
          </a:p>
          <a:p>
            <a:pPr marL="171450" indent="-171450">
              <a:buFontTx/>
              <a:buChar char="-"/>
            </a:pPr>
            <a:endParaRPr lang="en-GB" sz="1200" b="0" baseline="0" dirty="0"/>
          </a:p>
          <a:p>
            <a:pPr marL="0" indent="0">
              <a:buFontTx/>
              <a:buNone/>
            </a:pPr>
            <a:r>
              <a:rPr lang="en-GB" sz="1200" b="1" baseline="0" dirty="0"/>
              <a:t>Management plans </a:t>
            </a:r>
            <a:r>
              <a:rPr lang="en-GB" sz="1200" b="0" baseline="0" dirty="0"/>
              <a:t>are ‘a useful tool’ but not obligatory. They do need to be specific – it is not good enough to just continue with existing management plans for national parks, state forests </a:t>
            </a:r>
            <a:r>
              <a:rPr lang="en-GB" sz="1200" b="0" baseline="0" dirty="0" err="1"/>
              <a:t>etc</a:t>
            </a:r>
            <a:r>
              <a:rPr lang="en-GB" sz="1200" b="0" baseline="0" dirty="0"/>
              <a:t> without adapting them or adding further measures to address the Natura 2000 conservation objectives. Management plans are not enough – they also need contractual measures which actually engage land managers – and this usually requires translating the conservation measures further into practical management actions relevant to the land managers – and sufficient funding with a long-term perspective. </a:t>
            </a:r>
            <a:r>
              <a:rPr lang="en-GB" sz="1200" b="0" baseline="0" dirty="0" err="1"/>
              <a:t>Agri</a:t>
            </a:r>
            <a:r>
              <a:rPr lang="en-GB" sz="1200" b="0" baseline="0" dirty="0"/>
              <a:t>-environment schemes or Natura 2000 payments through the CAP are obvious examples but there are many other situations.</a:t>
            </a:r>
            <a:endParaRPr lang="en-GB" sz="1200" b="0" dirty="0"/>
          </a:p>
          <a:p>
            <a:endParaRPr lang="en-GB" sz="1200" b="1" dirty="0"/>
          </a:p>
          <a:p>
            <a:r>
              <a:rPr lang="en-GB" sz="1200" b="1" dirty="0"/>
              <a:t>Sources: </a:t>
            </a:r>
            <a:r>
              <a:rPr lang="en-GB" sz="1200" dirty="0"/>
              <a:t>European Commission (2019) </a:t>
            </a:r>
            <a:r>
              <a:rPr lang="en-GB" sz="1200" i="1" dirty="0"/>
              <a:t>Managing Natura 2000 sites: The provisions of Article 6 of the 'Habitats' Directive 92/43/EEC</a:t>
            </a:r>
            <a:r>
              <a:rPr lang="en-GB" sz="1200" dirty="0"/>
              <a:t>.    European Commission, Brussels. </a:t>
            </a:r>
            <a:r>
              <a:rPr lang="en-GB" sz="1200" dirty="0">
                <a:hlinkClick r:id="rId3"/>
              </a:rPr>
              <a:t>https://ec.europa.eu/info/news/eu-nature-action-plan-revised-guidance-managing-protected-natura-2000-areas-2018-nov-21_en</a:t>
            </a:r>
            <a:r>
              <a:rPr lang="en-GB" sz="1200" dirty="0"/>
              <a:t> </a:t>
            </a:r>
          </a:p>
          <a:p>
            <a:r>
              <a:rPr lang="en-GB" sz="1200" kern="1200" dirty="0">
                <a:solidFill>
                  <a:schemeClr val="tx1"/>
                </a:solidFill>
                <a:effectLst/>
                <a:latin typeface="+mn-lt"/>
                <a:ea typeface="+mn-ea"/>
                <a:cs typeface="+mn-cs"/>
              </a:rPr>
              <a:t>European Commission (2012) </a:t>
            </a:r>
            <a:r>
              <a:rPr lang="en-GB" sz="1200" i="1" kern="1200" dirty="0">
                <a:solidFill>
                  <a:schemeClr val="tx1"/>
                </a:solidFill>
                <a:effectLst/>
                <a:latin typeface="+mn-lt"/>
                <a:ea typeface="+mn-ea"/>
                <a:cs typeface="+mn-cs"/>
              </a:rPr>
              <a:t>Commission note on setting conservation objectives for Natura 2000 sites</a:t>
            </a:r>
            <a:r>
              <a:rPr lang="en-GB" sz="1200" kern="1200" dirty="0">
                <a:solidFill>
                  <a:schemeClr val="tx1"/>
                </a:solidFill>
                <a:effectLst/>
                <a:latin typeface="+mn-lt"/>
                <a:ea typeface="+mn-ea"/>
                <a:cs typeface="+mn-cs"/>
              </a:rPr>
              <a:t>.   Final version 23/11/2012, European Commission, Brussels.</a:t>
            </a:r>
          </a:p>
          <a:p>
            <a:r>
              <a:rPr lang="en-GB" sz="1200" u="sng" kern="1200" dirty="0">
                <a:solidFill>
                  <a:schemeClr val="tx1"/>
                </a:solidFill>
                <a:effectLst/>
                <a:latin typeface="+mn-lt"/>
                <a:ea typeface="+mn-ea"/>
                <a:cs typeface="+mn-cs"/>
                <a:hlinkClick r:id="rId4"/>
              </a:rPr>
              <a:t>http://ec.europa.eu/environment/nature/natura2000/management/docs/commission_note/commission_note2_EN.pdf</a:t>
            </a:r>
            <a:endParaRPr lang="en-GB" sz="1200" kern="1200" dirty="0">
              <a:solidFill>
                <a:schemeClr val="tx1"/>
              </a:solidFill>
              <a:effectLst/>
              <a:latin typeface="+mn-lt"/>
              <a:ea typeface="+mn-ea"/>
              <a:cs typeface="+mn-cs"/>
            </a:endParaRPr>
          </a:p>
          <a:p>
            <a:endParaRPr lang="de-DE" baseline="0" dirty="0"/>
          </a:p>
        </p:txBody>
      </p:sp>
      <p:sp>
        <p:nvSpPr>
          <p:cNvPr id="4" name="Slide Number Placeholder 3"/>
          <p:cNvSpPr>
            <a:spLocks noGrp="1"/>
          </p:cNvSpPr>
          <p:nvPr>
            <p:ph type="sldNum" sz="quarter" idx="10"/>
          </p:nvPr>
        </p:nvSpPr>
        <p:spPr/>
        <p:txBody>
          <a:bodyPr/>
          <a:lstStyle/>
          <a:p>
            <a:fld id="{1BE79150-6D3D-4913-B535-F665DA36A38D}" type="slidenum">
              <a:rPr lang="sv-SE" smtClean="0"/>
              <a:t>4</a:t>
            </a:fld>
            <a:endParaRPr lang="sv-SE"/>
          </a:p>
        </p:txBody>
      </p:sp>
    </p:spTree>
    <p:extLst>
      <p:ext uri="{BB962C8B-B14F-4D97-AF65-F5344CB8AC3E}">
        <p14:creationId xmlns:p14="http://schemas.microsoft.com/office/powerpoint/2010/main" val="2045724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Different </a:t>
            </a:r>
            <a:r>
              <a:rPr lang="de-DE" b="1" dirty="0" err="1"/>
              <a:t>approaches</a:t>
            </a:r>
            <a:r>
              <a:rPr lang="de-DE" b="1" dirty="0"/>
              <a:t> &amp; </a:t>
            </a:r>
            <a:r>
              <a:rPr lang="de-DE" b="1" dirty="0" err="1"/>
              <a:t>overlaps</a:t>
            </a:r>
            <a:r>
              <a:rPr lang="de-DE" b="1" baseline="0" dirty="0"/>
              <a:t> </a:t>
            </a:r>
            <a:r>
              <a:rPr lang="de-DE" b="1" baseline="0" dirty="0" err="1"/>
              <a:t>with</a:t>
            </a:r>
            <a:r>
              <a:rPr lang="de-DE" b="1" baseline="0" dirty="0"/>
              <a:t> national </a:t>
            </a:r>
            <a:r>
              <a:rPr lang="de-DE" b="1" baseline="0" dirty="0" err="1"/>
              <a:t>protected</a:t>
            </a:r>
            <a:r>
              <a:rPr lang="de-DE" b="1" baseline="0" dirty="0"/>
              <a:t> </a:t>
            </a:r>
            <a:r>
              <a:rPr lang="de-DE" b="1" baseline="0" dirty="0" err="1"/>
              <a:t>area</a:t>
            </a:r>
            <a:r>
              <a:rPr lang="de-DE" b="1" baseline="0" dirty="0"/>
              <a:t> </a:t>
            </a:r>
            <a:r>
              <a:rPr lang="de-DE" b="1" baseline="0" dirty="0" err="1"/>
              <a:t>designations</a:t>
            </a:r>
            <a:endParaRPr lang="de-DE" b="1" dirty="0"/>
          </a:p>
          <a:p>
            <a:r>
              <a:rPr lang="de-DE" dirty="0"/>
              <a:t>Member States </a:t>
            </a:r>
            <a:r>
              <a:rPr lang="de-DE" dirty="0" err="1"/>
              <a:t>have</a:t>
            </a:r>
            <a:r>
              <a:rPr lang="de-DE" dirty="0"/>
              <a:t> </a:t>
            </a:r>
            <a:r>
              <a:rPr lang="de-DE" dirty="0" err="1"/>
              <a:t>taken</a:t>
            </a:r>
            <a:r>
              <a:rPr lang="de-DE" dirty="0"/>
              <a:t> different </a:t>
            </a:r>
            <a:r>
              <a:rPr lang="de-DE" dirty="0" err="1"/>
              <a:t>approaches</a:t>
            </a:r>
            <a:r>
              <a:rPr lang="de-DE" dirty="0"/>
              <a:t> </a:t>
            </a:r>
            <a:r>
              <a:rPr lang="de-DE" dirty="0" err="1"/>
              <a:t>to</a:t>
            </a:r>
            <a:r>
              <a:rPr lang="de-DE" dirty="0"/>
              <a:t> </a:t>
            </a:r>
            <a:r>
              <a:rPr lang="de-DE" dirty="0" err="1"/>
              <a:t>designating</a:t>
            </a:r>
            <a:r>
              <a:rPr lang="de-DE" baseline="0" dirty="0"/>
              <a:t> Natura 2000 </a:t>
            </a:r>
            <a:r>
              <a:rPr lang="de-DE" baseline="0" dirty="0" err="1"/>
              <a:t>sites</a:t>
            </a:r>
            <a:r>
              <a:rPr lang="de-DE" baseline="0" dirty="0"/>
              <a:t>. </a:t>
            </a:r>
            <a:r>
              <a:rPr lang="de-DE" sz="1200" b="0" i="0" kern="1200" dirty="0" err="1">
                <a:solidFill>
                  <a:schemeClr val="tx1"/>
                </a:solidFill>
                <a:effectLst/>
                <a:latin typeface="+mn-lt"/>
                <a:ea typeface="+mn-ea"/>
                <a:cs typeface="+mn-cs"/>
              </a:rPr>
              <a:t>Several</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have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designated</a:t>
            </a:r>
            <a:r>
              <a:rPr lang="de-DE" sz="1200" b="0" i="0" kern="1200" baseline="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large </a:t>
            </a:r>
            <a:r>
              <a:rPr lang="de-DE" sz="1200" b="0" i="0" kern="1200" dirty="0" err="1">
                <a:solidFill>
                  <a:schemeClr val="tx1"/>
                </a:solidFill>
                <a:effectLst/>
                <a:latin typeface="+mn-lt"/>
                <a:ea typeface="+mn-ea"/>
                <a:cs typeface="+mn-cs"/>
              </a:rPr>
              <a:t>sites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including</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buffer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zones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as</a:t>
            </a:r>
            <a:r>
              <a:rPr lang="de-DE" sz="1200" b="0" i="0" kern="1200" dirty="0">
                <a:solidFill>
                  <a:schemeClr val="tx1"/>
                </a:solidFill>
                <a:effectLst/>
                <a:latin typeface="+mn-lt"/>
                <a:ea typeface="+mn-ea"/>
                <a:cs typeface="+mn-cs"/>
              </a:rPr>
              <a:t> Natura 2000 </a:t>
            </a:r>
            <a:r>
              <a:rPr lang="de-DE" sz="1200" b="0" i="0" kern="1200" dirty="0" err="1">
                <a:solidFill>
                  <a:schemeClr val="tx1"/>
                </a:solidFill>
                <a:effectLst/>
                <a:latin typeface="+mn-lt"/>
                <a:ea typeface="+mn-ea"/>
                <a:cs typeface="+mn-cs"/>
              </a:rPr>
              <a:t>sites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while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others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have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designated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only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areas</a:t>
            </a:r>
            <a:r>
              <a:rPr lang="de-DE" sz="1200" b="0" i="0" kern="1200" dirty="0">
                <a:solidFill>
                  <a:schemeClr val="tx1"/>
                </a:solidFill>
                <a:effectLst/>
                <a:latin typeface="+mn-lt"/>
                <a:ea typeface="+mn-ea"/>
                <a:cs typeface="+mn-cs"/>
              </a:rPr>
              <a:t>. </a:t>
            </a:r>
            <a:endParaRPr lang="de-DE" baseline="0" dirty="0"/>
          </a:p>
          <a:p>
            <a:endParaRPr lang="de-DE" baseline="0" dirty="0"/>
          </a:p>
          <a:p>
            <a:r>
              <a:rPr lang="de-DE" baseline="0" dirty="0" err="1"/>
              <a:t>Logically</a:t>
            </a:r>
            <a:r>
              <a:rPr lang="de-DE" baseline="0" dirty="0"/>
              <a:t>, </a:t>
            </a:r>
            <a:r>
              <a:rPr lang="de-DE" baseline="0" dirty="0" err="1"/>
              <a:t>most</a:t>
            </a:r>
            <a:r>
              <a:rPr lang="de-DE" baseline="0" dirty="0"/>
              <a:t> countries </a:t>
            </a:r>
            <a:r>
              <a:rPr lang="de-DE" baseline="0" dirty="0" err="1"/>
              <a:t>attempted</a:t>
            </a:r>
            <a:r>
              <a:rPr lang="de-DE" baseline="0" dirty="0"/>
              <a:t> </a:t>
            </a:r>
            <a:r>
              <a:rPr lang="de-DE" baseline="0" dirty="0" err="1"/>
              <a:t>to</a:t>
            </a:r>
            <a:r>
              <a:rPr lang="de-DE" baseline="0" dirty="0"/>
              <a:t> </a:t>
            </a:r>
            <a:r>
              <a:rPr lang="de-DE" baseline="0" dirty="0" err="1"/>
              <a:t>overlap</a:t>
            </a:r>
            <a:r>
              <a:rPr lang="de-DE" baseline="0" dirty="0"/>
              <a:t> Natura 2000 </a:t>
            </a:r>
            <a:r>
              <a:rPr lang="de-DE" baseline="0" dirty="0" err="1"/>
              <a:t>sites</a:t>
            </a:r>
            <a:r>
              <a:rPr lang="de-DE" baseline="0" dirty="0"/>
              <a:t> </a:t>
            </a:r>
            <a:r>
              <a:rPr lang="de-DE" baseline="0" dirty="0" err="1"/>
              <a:t>as</a:t>
            </a:r>
            <a:r>
              <a:rPr lang="de-DE" baseline="0" dirty="0"/>
              <a:t> </a:t>
            </a:r>
            <a:r>
              <a:rPr lang="de-DE" baseline="0" dirty="0" err="1"/>
              <a:t>much</a:t>
            </a:r>
            <a:r>
              <a:rPr lang="de-DE" baseline="0" dirty="0"/>
              <a:t> </a:t>
            </a:r>
            <a:r>
              <a:rPr lang="de-DE" baseline="0" dirty="0" err="1"/>
              <a:t>as</a:t>
            </a:r>
            <a:r>
              <a:rPr lang="de-DE" baseline="0" dirty="0"/>
              <a:t> </a:t>
            </a:r>
            <a:r>
              <a:rPr lang="de-DE" baseline="0" dirty="0" err="1"/>
              <a:t>possible</a:t>
            </a:r>
            <a:r>
              <a:rPr lang="de-DE" baseline="0" dirty="0"/>
              <a:t> </a:t>
            </a:r>
            <a:r>
              <a:rPr lang="de-DE" baseline="0" dirty="0" err="1"/>
              <a:t>with</a:t>
            </a:r>
            <a:r>
              <a:rPr lang="de-DE" baseline="0" dirty="0"/>
              <a:t> </a:t>
            </a:r>
            <a:r>
              <a:rPr lang="de-DE" baseline="0" dirty="0" err="1"/>
              <a:t>their</a:t>
            </a:r>
            <a:r>
              <a:rPr lang="de-DE" baseline="0" dirty="0"/>
              <a:t> </a:t>
            </a:r>
            <a:r>
              <a:rPr lang="de-DE" baseline="0" dirty="0" err="1"/>
              <a:t>existing</a:t>
            </a:r>
            <a:r>
              <a:rPr lang="de-DE" baseline="0" dirty="0"/>
              <a:t> </a:t>
            </a:r>
            <a:r>
              <a:rPr lang="de-DE" baseline="0" dirty="0" err="1"/>
              <a:t>protected</a:t>
            </a:r>
            <a:r>
              <a:rPr lang="de-DE" baseline="0" dirty="0"/>
              <a:t> </a:t>
            </a:r>
            <a:r>
              <a:rPr lang="de-DE" baseline="0" dirty="0" err="1"/>
              <a:t>area</a:t>
            </a:r>
            <a:r>
              <a:rPr lang="de-DE" baseline="0" dirty="0"/>
              <a:t> </a:t>
            </a:r>
            <a:r>
              <a:rPr lang="de-DE" baseline="0" dirty="0" err="1"/>
              <a:t>network</a:t>
            </a:r>
            <a:r>
              <a:rPr lang="de-DE" baseline="0" dirty="0"/>
              <a:t>. </a:t>
            </a:r>
            <a:r>
              <a:rPr lang="de-DE" baseline="0" dirty="0" err="1"/>
              <a:t>However</a:t>
            </a:r>
            <a:r>
              <a:rPr lang="de-DE" baseline="0" dirty="0"/>
              <a:t>, </a:t>
            </a:r>
            <a:r>
              <a:rPr lang="de-DE" baseline="0" dirty="0" err="1"/>
              <a:t>sometimes</a:t>
            </a:r>
            <a:r>
              <a:rPr lang="de-DE" baseline="0" dirty="0"/>
              <a:t> </a:t>
            </a:r>
            <a:r>
              <a:rPr lang="de-DE" baseline="0" dirty="0" err="1"/>
              <a:t>the</a:t>
            </a:r>
            <a:r>
              <a:rPr lang="de-DE" baseline="0" dirty="0"/>
              <a:t> </a:t>
            </a:r>
            <a:r>
              <a:rPr lang="de-DE" baseline="0" dirty="0" err="1"/>
              <a:t>existing</a:t>
            </a:r>
            <a:r>
              <a:rPr lang="de-DE" baseline="0" dirty="0"/>
              <a:t> </a:t>
            </a:r>
            <a:r>
              <a:rPr lang="de-DE" baseline="0" dirty="0" err="1"/>
              <a:t>areas</a:t>
            </a:r>
            <a:r>
              <a:rPr lang="de-DE" baseline="0" dirty="0"/>
              <a:t> </a:t>
            </a:r>
            <a:r>
              <a:rPr lang="de-DE" baseline="0" dirty="0" err="1"/>
              <a:t>were</a:t>
            </a:r>
            <a:r>
              <a:rPr lang="de-DE" baseline="0" dirty="0"/>
              <a:t> not </a:t>
            </a:r>
            <a:r>
              <a:rPr lang="de-DE" baseline="0" dirty="0" err="1"/>
              <a:t>protecting</a:t>
            </a:r>
            <a:r>
              <a:rPr lang="de-DE" baseline="0" dirty="0"/>
              <a:t> </a:t>
            </a:r>
            <a:r>
              <a:rPr lang="de-DE" baseline="0" dirty="0" err="1"/>
              <a:t>the</a:t>
            </a:r>
            <a:r>
              <a:rPr lang="de-DE" baseline="0" dirty="0"/>
              <a:t> </a:t>
            </a:r>
            <a:r>
              <a:rPr lang="de-DE" baseline="0" dirty="0" err="1"/>
              <a:t>habitats</a:t>
            </a:r>
            <a:r>
              <a:rPr lang="de-DE" baseline="0" dirty="0"/>
              <a:t> </a:t>
            </a:r>
            <a:r>
              <a:rPr lang="de-DE" baseline="0" dirty="0" err="1"/>
              <a:t>and</a:t>
            </a:r>
            <a:r>
              <a:rPr lang="de-DE" baseline="0" dirty="0"/>
              <a:t> </a:t>
            </a:r>
            <a:r>
              <a:rPr lang="de-DE" baseline="0" dirty="0" err="1"/>
              <a:t>species</a:t>
            </a:r>
            <a:r>
              <a:rPr lang="de-DE" baseline="0" dirty="0"/>
              <a:t> </a:t>
            </a:r>
            <a:r>
              <a:rPr lang="de-DE" baseline="0" dirty="0" err="1"/>
              <a:t>habitats</a:t>
            </a:r>
            <a:r>
              <a:rPr lang="de-DE" baseline="0" dirty="0"/>
              <a:t> in </a:t>
            </a:r>
            <a:r>
              <a:rPr lang="de-DE" baseline="0" dirty="0" err="1"/>
              <a:t>their</a:t>
            </a:r>
            <a:r>
              <a:rPr lang="de-DE" baseline="0" dirty="0"/>
              <a:t> </a:t>
            </a:r>
            <a:r>
              <a:rPr lang="de-DE" baseline="0" dirty="0" err="1"/>
              <a:t>entirety</a:t>
            </a:r>
            <a:r>
              <a:rPr lang="de-DE" baseline="0" dirty="0"/>
              <a:t>, so </a:t>
            </a:r>
            <a:r>
              <a:rPr lang="de-DE" baseline="0" dirty="0" err="1"/>
              <a:t>the</a:t>
            </a:r>
            <a:r>
              <a:rPr lang="de-DE" baseline="0" dirty="0"/>
              <a:t> Natura 2000 </a:t>
            </a:r>
            <a:r>
              <a:rPr lang="de-DE" baseline="0" dirty="0" err="1"/>
              <a:t>site</a:t>
            </a:r>
            <a:r>
              <a:rPr lang="de-DE" baseline="0" dirty="0"/>
              <a:t> </a:t>
            </a:r>
            <a:r>
              <a:rPr lang="de-DE" baseline="0" dirty="0" err="1"/>
              <a:t>became</a:t>
            </a:r>
            <a:r>
              <a:rPr lang="de-DE" baseline="0" dirty="0"/>
              <a:t> </a:t>
            </a:r>
            <a:r>
              <a:rPr lang="de-DE" baseline="0" dirty="0" err="1"/>
              <a:t>bigger</a:t>
            </a:r>
            <a:r>
              <a:rPr lang="de-DE" baseline="0" dirty="0"/>
              <a:t>, </a:t>
            </a:r>
            <a:r>
              <a:rPr lang="de-DE" baseline="0" dirty="0" err="1"/>
              <a:t>or</a:t>
            </a:r>
            <a:r>
              <a:rPr lang="de-DE" baseline="0" dirty="0"/>
              <a:t> </a:t>
            </a:r>
            <a:r>
              <a:rPr lang="de-DE" baseline="0" dirty="0" err="1"/>
              <a:t>the</a:t>
            </a:r>
            <a:r>
              <a:rPr lang="de-DE" baseline="0" dirty="0"/>
              <a:t> </a:t>
            </a:r>
            <a:r>
              <a:rPr lang="de-DE" baseline="0" dirty="0" err="1"/>
              <a:t>existing</a:t>
            </a:r>
            <a:r>
              <a:rPr lang="de-DE" baseline="0" dirty="0"/>
              <a:t> </a:t>
            </a:r>
            <a:r>
              <a:rPr lang="de-DE" baseline="0" dirty="0" err="1"/>
              <a:t>areas</a:t>
            </a:r>
            <a:r>
              <a:rPr lang="de-DE" baseline="0" dirty="0"/>
              <a:t> </a:t>
            </a:r>
            <a:r>
              <a:rPr lang="de-DE" baseline="0" dirty="0" err="1"/>
              <a:t>were</a:t>
            </a:r>
            <a:r>
              <a:rPr lang="de-DE" baseline="0" dirty="0"/>
              <a:t> </a:t>
            </a:r>
            <a:r>
              <a:rPr lang="de-DE" baseline="0" dirty="0" err="1"/>
              <a:t>protecting</a:t>
            </a:r>
            <a:r>
              <a:rPr lang="de-DE" baseline="0" dirty="0"/>
              <a:t> </a:t>
            </a:r>
            <a:r>
              <a:rPr lang="de-DE" baseline="0" dirty="0" err="1"/>
              <a:t>whole</a:t>
            </a:r>
            <a:r>
              <a:rPr lang="de-DE" baseline="0" dirty="0"/>
              <a:t> </a:t>
            </a:r>
            <a:r>
              <a:rPr lang="de-DE" baseline="0" dirty="0" err="1"/>
              <a:t>landscapes</a:t>
            </a:r>
            <a:r>
              <a:rPr lang="de-DE" baseline="0" dirty="0"/>
              <a:t> </a:t>
            </a:r>
            <a:r>
              <a:rPr lang="de-DE" baseline="0" dirty="0" err="1"/>
              <a:t>with</a:t>
            </a:r>
            <a:r>
              <a:rPr lang="de-DE" baseline="0" dirty="0"/>
              <a:t> a </a:t>
            </a:r>
            <a:r>
              <a:rPr lang="de-DE" baseline="0" dirty="0" err="1"/>
              <a:t>quite</a:t>
            </a:r>
            <a:r>
              <a:rPr lang="de-DE" baseline="0" dirty="0"/>
              <a:t> </a:t>
            </a:r>
            <a:r>
              <a:rPr lang="de-DE" baseline="0" dirty="0" err="1"/>
              <a:t>loose</a:t>
            </a:r>
            <a:r>
              <a:rPr lang="de-DE" baseline="0" dirty="0"/>
              <a:t> </a:t>
            </a:r>
            <a:r>
              <a:rPr lang="de-DE" baseline="0" dirty="0" err="1"/>
              <a:t>level</a:t>
            </a:r>
            <a:r>
              <a:rPr lang="de-DE" baseline="0" dirty="0"/>
              <a:t> </a:t>
            </a:r>
            <a:r>
              <a:rPr lang="de-DE" baseline="0" dirty="0" err="1"/>
              <a:t>of</a:t>
            </a:r>
            <a:r>
              <a:rPr lang="de-DE" baseline="0" dirty="0"/>
              <a:t> </a:t>
            </a:r>
            <a:r>
              <a:rPr lang="de-DE" baseline="0" dirty="0" err="1"/>
              <a:t>protection</a:t>
            </a:r>
            <a:r>
              <a:rPr lang="de-DE" baseline="0" dirty="0"/>
              <a:t>, </a:t>
            </a:r>
            <a:r>
              <a:rPr lang="de-DE" baseline="0" dirty="0" err="1"/>
              <a:t>whilst</a:t>
            </a:r>
            <a:r>
              <a:rPr lang="de-DE" baseline="0" dirty="0"/>
              <a:t> </a:t>
            </a:r>
            <a:r>
              <a:rPr lang="de-DE" baseline="0" dirty="0" err="1"/>
              <a:t>the</a:t>
            </a:r>
            <a:r>
              <a:rPr lang="de-DE" baseline="0" dirty="0"/>
              <a:t> Natura 2000 </a:t>
            </a:r>
            <a:r>
              <a:rPr lang="de-DE" baseline="0" dirty="0" err="1"/>
              <a:t>site</a:t>
            </a:r>
            <a:r>
              <a:rPr lang="de-DE" baseline="0" dirty="0"/>
              <a:t> </a:t>
            </a:r>
            <a:r>
              <a:rPr lang="de-DE" baseline="0" dirty="0" err="1"/>
              <a:t>protects</a:t>
            </a:r>
            <a:r>
              <a:rPr lang="de-DE" baseline="0" dirty="0"/>
              <a:t> </a:t>
            </a:r>
            <a:r>
              <a:rPr lang="de-DE" baseline="0" dirty="0" err="1"/>
              <a:t>one</a:t>
            </a:r>
            <a:r>
              <a:rPr lang="de-DE" baseline="0" dirty="0"/>
              <a:t> </a:t>
            </a:r>
            <a:r>
              <a:rPr lang="de-DE" baseline="0" dirty="0" err="1"/>
              <a:t>or</a:t>
            </a:r>
            <a:r>
              <a:rPr lang="de-DE" baseline="0" dirty="0"/>
              <a:t> </a:t>
            </a:r>
            <a:r>
              <a:rPr lang="de-DE" baseline="0" dirty="0" err="1"/>
              <a:t>several</a:t>
            </a:r>
            <a:r>
              <a:rPr lang="de-DE" baseline="0" dirty="0"/>
              <a:t> </a:t>
            </a:r>
            <a:r>
              <a:rPr lang="de-DE" baseline="0" dirty="0" err="1"/>
              <a:t>specific</a:t>
            </a:r>
            <a:r>
              <a:rPr lang="de-DE" baseline="0" dirty="0"/>
              <a:t> </a:t>
            </a:r>
            <a:r>
              <a:rPr lang="de-DE" baseline="0" dirty="0" err="1"/>
              <a:t>areas</a:t>
            </a:r>
            <a:r>
              <a:rPr lang="de-DE" baseline="0" dirty="0"/>
              <a:t> </a:t>
            </a:r>
            <a:r>
              <a:rPr lang="de-DE" baseline="0" dirty="0" err="1"/>
              <a:t>within</a:t>
            </a:r>
            <a:r>
              <a:rPr lang="de-DE" baseline="0" dirty="0"/>
              <a:t> </a:t>
            </a:r>
            <a:r>
              <a:rPr lang="de-DE" baseline="0" dirty="0" err="1"/>
              <a:t>that</a:t>
            </a:r>
            <a:r>
              <a:rPr lang="de-DE" baseline="0" dirty="0"/>
              <a:t> larger </a:t>
            </a:r>
            <a:r>
              <a:rPr lang="de-DE" baseline="0" dirty="0" err="1"/>
              <a:t>whole</a:t>
            </a:r>
            <a:r>
              <a:rPr lang="de-DE" baseline="0" dirty="0"/>
              <a:t>.  So </a:t>
            </a:r>
            <a:r>
              <a:rPr lang="de-DE" baseline="0" dirty="0" err="1"/>
              <a:t>there</a:t>
            </a:r>
            <a:r>
              <a:rPr lang="de-DE" baseline="0" dirty="0"/>
              <a:t> </a:t>
            </a:r>
            <a:r>
              <a:rPr lang="de-DE" baseline="0" dirty="0" err="1"/>
              <a:t>are</a:t>
            </a:r>
            <a:r>
              <a:rPr lang="de-DE" baseline="0" dirty="0"/>
              <a:t> all </a:t>
            </a:r>
            <a:r>
              <a:rPr lang="de-DE" baseline="0" dirty="0" err="1"/>
              <a:t>possible</a:t>
            </a:r>
            <a:r>
              <a:rPr lang="de-DE" baseline="0" dirty="0"/>
              <a:t> </a:t>
            </a:r>
            <a:r>
              <a:rPr lang="de-DE" baseline="0" dirty="0" err="1"/>
              <a:t>combinations</a:t>
            </a:r>
            <a:r>
              <a:rPr lang="de-DE" baseline="0" dirty="0"/>
              <a:t> </a:t>
            </a:r>
            <a:r>
              <a:rPr lang="de-DE" baseline="0" dirty="0" err="1"/>
              <a:t>of</a:t>
            </a:r>
            <a:r>
              <a:rPr lang="de-DE" baseline="0" dirty="0"/>
              <a:t> </a:t>
            </a:r>
            <a:r>
              <a:rPr lang="de-DE" baseline="0" dirty="0" err="1"/>
              <a:t>overlaps</a:t>
            </a:r>
            <a:r>
              <a:rPr lang="de-DE" baseline="0" dirty="0"/>
              <a:t> </a:t>
            </a:r>
            <a:r>
              <a:rPr lang="de-DE" baseline="0" dirty="0" err="1"/>
              <a:t>with</a:t>
            </a:r>
            <a:r>
              <a:rPr lang="de-DE" baseline="0" dirty="0"/>
              <a:t> national </a:t>
            </a:r>
            <a:r>
              <a:rPr lang="de-DE" baseline="0" dirty="0" err="1"/>
              <a:t>protected</a:t>
            </a:r>
            <a:r>
              <a:rPr lang="de-DE" baseline="0" dirty="0"/>
              <a:t> </a:t>
            </a:r>
            <a:r>
              <a:rPr lang="de-DE" baseline="0" dirty="0" err="1"/>
              <a:t>area</a:t>
            </a:r>
            <a:r>
              <a:rPr lang="de-DE" baseline="0" dirty="0"/>
              <a:t> </a:t>
            </a:r>
            <a:r>
              <a:rPr lang="de-DE" baseline="0" dirty="0" err="1"/>
              <a:t>designations</a:t>
            </a:r>
            <a:r>
              <a:rPr lang="de-DE" baseline="0" dirty="0"/>
              <a:t>. </a:t>
            </a:r>
          </a:p>
          <a:p>
            <a:endParaRPr lang="de-DE" baseline="0" dirty="0"/>
          </a:p>
          <a:p>
            <a:r>
              <a:rPr lang="de-DE" dirty="0"/>
              <a:t>The </a:t>
            </a:r>
            <a:r>
              <a:rPr lang="de-DE" dirty="0" err="1"/>
              <a:t>number</a:t>
            </a:r>
            <a:r>
              <a:rPr lang="de-DE" dirty="0"/>
              <a:t> </a:t>
            </a:r>
            <a:r>
              <a:rPr lang="de-DE" dirty="0" err="1"/>
              <a:t>of</a:t>
            </a:r>
            <a:r>
              <a:rPr lang="de-DE" dirty="0"/>
              <a:t> Natura 2000 </a:t>
            </a:r>
            <a:r>
              <a:rPr lang="de-DE" dirty="0" err="1"/>
              <a:t>sites</a:t>
            </a:r>
            <a:r>
              <a:rPr lang="de-DE" dirty="0"/>
              <a:t> </a:t>
            </a:r>
            <a:r>
              <a:rPr lang="de-DE" dirty="0" err="1"/>
              <a:t>is</a:t>
            </a:r>
            <a:r>
              <a:rPr lang="de-DE" dirty="0"/>
              <a:t> also</a:t>
            </a:r>
            <a:r>
              <a:rPr lang="de-DE" baseline="0" dirty="0"/>
              <a:t> </a:t>
            </a:r>
            <a:r>
              <a:rPr lang="de-DE" baseline="0" dirty="0" err="1"/>
              <a:t>very</a:t>
            </a:r>
            <a:r>
              <a:rPr lang="de-DE" baseline="0" dirty="0"/>
              <a:t> different </a:t>
            </a:r>
            <a:r>
              <a:rPr lang="de-DE" baseline="0" dirty="0" err="1"/>
              <a:t>between</a:t>
            </a:r>
            <a:r>
              <a:rPr lang="de-DE" baseline="0" dirty="0"/>
              <a:t> Member States, not </a:t>
            </a:r>
            <a:r>
              <a:rPr lang="de-DE" baseline="0" dirty="0" err="1"/>
              <a:t>necessarily</a:t>
            </a:r>
            <a:r>
              <a:rPr lang="de-DE" baseline="0" dirty="0"/>
              <a:t> due </a:t>
            </a:r>
            <a:r>
              <a:rPr lang="de-DE" baseline="0" dirty="0" err="1"/>
              <a:t>to</a:t>
            </a:r>
            <a:r>
              <a:rPr lang="de-DE" baseline="0" dirty="0"/>
              <a:t> </a:t>
            </a:r>
            <a:r>
              <a:rPr lang="de-DE" baseline="0" dirty="0" err="1"/>
              <a:t>their</a:t>
            </a:r>
            <a:r>
              <a:rPr lang="de-DE" baseline="0" dirty="0"/>
              <a:t> relative </a:t>
            </a:r>
            <a:r>
              <a:rPr lang="de-DE" baseline="0" dirty="0" err="1"/>
              <a:t>size</a:t>
            </a:r>
            <a:r>
              <a:rPr lang="de-DE" baseline="0" dirty="0"/>
              <a:t> </a:t>
            </a:r>
            <a:r>
              <a:rPr lang="de-DE" baseline="0" dirty="0" err="1"/>
              <a:t>or</a:t>
            </a:r>
            <a:r>
              <a:rPr lang="de-DE" baseline="0" dirty="0"/>
              <a:t> </a:t>
            </a:r>
            <a:r>
              <a:rPr lang="de-DE" baseline="0" dirty="0" err="1"/>
              <a:t>biodiversity</a:t>
            </a:r>
            <a:r>
              <a:rPr lang="de-DE" baseline="0" dirty="0"/>
              <a:t>: Germany </a:t>
            </a:r>
            <a:r>
              <a:rPr lang="de-DE" baseline="0" dirty="0" err="1"/>
              <a:t>has</a:t>
            </a:r>
            <a:r>
              <a:rPr lang="de-DE" baseline="0" dirty="0"/>
              <a:t> 5200 </a:t>
            </a:r>
            <a:r>
              <a:rPr lang="de-DE" baseline="0" dirty="0" err="1"/>
              <a:t>sites</a:t>
            </a:r>
            <a:r>
              <a:rPr lang="de-DE" baseline="0" dirty="0"/>
              <a:t> (</a:t>
            </a:r>
            <a:r>
              <a:rPr lang="de-DE" baseline="0" dirty="0" err="1"/>
              <a:t>many</a:t>
            </a:r>
            <a:r>
              <a:rPr lang="de-DE" baseline="0" dirty="0"/>
              <a:t> </a:t>
            </a:r>
            <a:r>
              <a:rPr lang="de-DE" baseline="0" dirty="0" err="1"/>
              <a:t>small</a:t>
            </a:r>
            <a:r>
              <a:rPr lang="de-DE" baseline="0" dirty="0"/>
              <a:t>) </a:t>
            </a:r>
            <a:r>
              <a:rPr lang="de-DE" baseline="0" dirty="0" err="1"/>
              <a:t>and</a:t>
            </a:r>
            <a:r>
              <a:rPr lang="de-DE" baseline="0" dirty="0"/>
              <a:t> </a:t>
            </a:r>
            <a:r>
              <a:rPr lang="de-DE" baseline="0" dirty="0" err="1"/>
              <a:t>Sweden</a:t>
            </a:r>
            <a:r>
              <a:rPr lang="de-DE" baseline="0" dirty="0"/>
              <a:t> 4087 </a:t>
            </a:r>
            <a:r>
              <a:rPr lang="de-DE" baseline="0" dirty="0" err="1"/>
              <a:t>whilst</a:t>
            </a:r>
            <a:r>
              <a:rPr lang="de-DE" baseline="0" dirty="0"/>
              <a:t> </a:t>
            </a:r>
            <a:r>
              <a:rPr lang="de-DE" baseline="0" dirty="0" err="1"/>
              <a:t>Belgium</a:t>
            </a:r>
            <a:r>
              <a:rPr lang="de-DE" baseline="0" dirty="0"/>
              <a:t> </a:t>
            </a:r>
            <a:r>
              <a:rPr lang="de-DE" baseline="0" dirty="0" err="1"/>
              <a:t>has</a:t>
            </a:r>
            <a:r>
              <a:rPr lang="de-DE" baseline="0" dirty="0"/>
              <a:t> 310. </a:t>
            </a:r>
          </a:p>
          <a:p>
            <a:endParaRPr lang="de-DE" baseline="0" dirty="0"/>
          </a:p>
          <a:p>
            <a:r>
              <a:rPr lang="de-DE" b="1" baseline="0" dirty="0"/>
              <a:t>Who </a:t>
            </a:r>
            <a:r>
              <a:rPr lang="de-DE" b="1" baseline="0" dirty="0" err="1"/>
              <a:t>manages</a:t>
            </a:r>
            <a:r>
              <a:rPr lang="de-DE" b="1" baseline="0" dirty="0"/>
              <a:t> </a:t>
            </a:r>
            <a:r>
              <a:rPr lang="de-DE" b="1" baseline="0" dirty="0" err="1"/>
              <a:t>the</a:t>
            </a:r>
            <a:r>
              <a:rPr lang="de-DE" b="1" baseline="0" dirty="0"/>
              <a:t> </a:t>
            </a:r>
            <a:r>
              <a:rPr lang="de-DE" b="1" baseline="0" dirty="0" err="1"/>
              <a:t>site</a:t>
            </a:r>
            <a:r>
              <a:rPr lang="de-DE" b="1" baseline="0" dirty="0"/>
              <a:t> also </a:t>
            </a:r>
            <a:r>
              <a:rPr lang="de-DE" b="1" baseline="0" dirty="0" err="1"/>
              <a:t>varies</a:t>
            </a:r>
            <a:r>
              <a:rPr lang="de-DE" b="1" baseline="0" dirty="0"/>
              <a:t> </a:t>
            </a:r>
            <a:r>
              <a:rPr lang="de-DE" b="1" baseline="0" dirty="0" err="1"/>
              <a:t>greatly</a:t>
            </a:r>
            <a:r>
              <a:rPr lang="de-DE" b="1" baseline="0" dirty="0"/>
              <a:t>. </a:t>
            </a:r>
            <a:r>
              <a:rPr lang="de-DE" baseline="0" dirty="0"/>
              <a:t>In </a:t>
            </a:r>
            <a:r>
              <a:rPr lang="de-DE" baseline="0" dirty="0" err="1"/>
              <a:t>some</a:t>
            </a:r>
            <a:r>
              <a:rPr lang="de-DE" baseline="0" dirty="0"/>
              <a:t> Member States in Eastern Europe </a:t>
            </a:r>
            <a:r>
              <a:rPr lang="de-DE" baseline="0" dirty="0" err="1"/>
              <a:t>especially</a:t>
            </a:r>
            <a:r>
              <a:rPr lang="de-DE" baseline="0" dirty="0"/>
              <a:t>, </a:t>
            </a:r>
            <a:r>
              <a:rPr lang="de-DE" baseline="0" dirty="0" err="1"/>
              <a:t>alot</a:t>
            </a:r>
            <a:r>
              <a:rPr lang="de-DE" baseline="0" dirty="0"/>
              <a:t> </a:t>
            </a:r>
            <a:r>
              <a:rPr lang="de-DE" baseline="0" dirty="0" err="1"/>
              <a:t>of</a:t>
            </a:r>
            <a:r>
              <a:rPr lang="de-DE" baseline="0" dirty="0"/>
              <a:t> </a:t>
            </a:r>
            <a:r>
              <a:rPr lang="de-DE" baseline="0" dirty="0" err="1"/>
              <a:t>the</a:t>
            </a:r>
            <a:r>
              <a:rPr lang="de-DE" baseline="0" dirty="0"/>
              <a:t> </a:t>
            </a:r>
            <a:r>
              <a:rPr lang="de-DE" baseline="0" dirty="0" err="1"/>
              <a:t>land</a:t>
            </a:r>
            <a:r>
              <a:rPr lang="de-DE" baseline="0" dirty="0"/>
              <a:t> </a:t>
            </a:r>
            <a:r>
              <a:rPr lang="de-DE" baseline="0" dirty="0" err="1"/>
              <a:t>is</a:t>
            </a:r>
            <a:r>
              <a:rPr lang="de-DE" baseline="0" dirty="0"/>
              <a:t> still </a:t>
            </a:r>
            <a:r>
              <a:rPr lang="de-DE" baseline="0" dirty="0" err="1"/>
              <a:t>publicly</a:t>
            </a:r>
            <a:r>
              <a:rPr lang="de-DE" baseline="0" dirty="0"/>
              <a:t> </a:t>
            </a:r>
            <a:r>
              <a:rPr lang="de-DE" baseline="0" dirty="0" err="1"/>
              <a:t>owned</a:t>
            </a:r>
            <a:r>
              <a:rPr lang="de-DE" baseline="0" dirty="0"/>
              <a:t>, so </a:t>
            </a:r>
            <a:r>
              <a:rPr lang="de-DE" baseline="0" dirty="0" err="1"/>
              <a:t>government</a:t>
            </a:r>
            <a:r>
              <a:rPr lang="de-DE" baseline="0" dirty="0"/>
              <a:t> </a:t>
            </a:r>
            <a:r>
              <a:rPr lang="de-DE" baseline="0" dirty="0" err="1"/>
              <a:t>agencies</a:t>
            </a:r>
            <a:r>
              <a:rPr lang="de-DE" baseline="0" dirty="0"/>
              <a:t> manage </a:t>
            </a:r>
            <a:r>
              <a:rPr lang="de-DE" baseline="0" dirty="0" err="1"/>
              <a:t>alot</a:t>
            </a:r>
            <a:r>
              <a:rPr lang="de-DE" baseline="0" dirty="0"/>
              <a:t> </a:t>
            </a:r>
            <a:r>
              <a:rPr lang="de-DE" baseline="0" dirty="0" err="1"/>
              <a:t>of</a:t>
            </a:r>
            <a:r>
              <a:rPr lang="de-DE" baseline="0" dirty="0"/>
              <a:t> </a:t>
            </a:r>
            <a:r>
              <a:rPr lang="de-DE" baseline="0" dirty="0" err="1"/>
              <a:t>sites</a:t>
            </a:r>
            <a:r>
              <a:rPr lang="de-DE" baseline="0" dirty="0"/>
              <a:t> </a:t>
            </a:r>
            <a:r>
              <a:rPr lang="de-DE" baseline="0" dirty="0" err="1"/>
              <a:t>directly</a:t>
            </a:r>
            <a:r>
              <a:rPr lang="de-DE" baseline="0" dirty="0"/>
              <a:t> (EXAMPLES </a:t>
            </a:r>
            <a:r>
              <a:rPr lang="de-DE" baseline="0" dirty="0" err="1"/>
              <a:t>the</a:t>
            </a:r>
            <a:r>
              <a:rPr lang="de-DE" baseline="0" dirty="0"/>
              <a:t> Estonia State </a:t>
            </a:r>
            <a:r>
              <a:rPr lang="de-DE" baseline="0" dirty="0" err="1"/>
              <a:t>Forest</a:t>
            </a:r>
            <a:r>
              <a:rPr lang="de-DE" baseline="0" dirty="0"/>
              <a:t> Management </a:t>
            </a:r>
            <a:r>
              <a:rPr lang="de-DE" baseline="0" dirty="0" err="1"/>
              <a:t>Centre</a:t>
            </a:r>
            <a:r>
              <a:rPr lang="de-DE" baseline="0" dirty="0"/>
              <a:t>, </a:t>
            </a:r>
            <a:r>
              <a:rPr lang="de-DE" baseline="0" dirty="0" err="1"/>
              <a:t>the</a:t>
            </a:r>
            <a:r>
              <a:rPr lang="de-DE" baseline="0" dirty="0"/>
              <a:t> </a:t>
            </a:r>
            <a:r>
              <a:rPr lang="de-DE" baseline="0" dirty="0" err="1"/>
              <a:t>Romanian</a:t>
            </a:r>
            <a:r>
              <a:rPr lang="de-DE" baseline="0" dirty="0"/>
              <a:t> State </a:t>
            </a:r>
            <a:r>
              <a:rPr lang="de-DE" baseline="0" dirty="0" err="1"/>
              <a:t>Forest</a:t>
            </a:r>
            <a:r>
              <a:rPr lang="de-DE" baseline="0" dirty="0"/>
              <a:t> Agency). </a:t>
            </a:r>
            <a:r>
              <a:rPr lang="de-DE" baseline="0" dirty="0" err="1"/>
              <a:t>Water</a:t>
            </a:r>
            <a:r>
              <a:rPr lang="de-DE" baseline="0" dirty="0"/>
              <a:t> </a:t>
            </a:r>
            <a:r>
              <a:rPr lang="de-DE" baseline="0" dirty="0" err="1"/>
              <a:t>authorities</a:t>
            </a:r>
            <a:r>
              <a:rPr lang="de-DE" baseline="0" dirty="0"/>
              <a:t> </a:t>
            </a:r>
            <a:r>
              <a:rPr lang="de-DE" baseline="0" dirty="0" err="1"/>
              <a:t>or</a:t>
            </a:r>
            <a:r>
              <a:rPr lang="de-DE" baseline="0" dirty="0"/>
              <a:t> </a:t>
            </a:r>
            <a:r>
              <a:rPr lang="de-DE" baseline="0" dirty="0" err="1"/>
              <a:t>game</a:t>
            </a:r>
            <a:r>
              <a:rPr lang="de-DE" baseline="0" dirty="0"/>
              <a:t> </a:t>
            </a:r>
            <a:r>
              <a:rPr lang="de-DE" baseline="0" dirty="0" err="1"/>
              <a:t>management</a:t>
            </a:r>
            <a:r>
              <a:rPr lang="de-DE" baseline="0" dirty="0"/>
              <a:t> </a:t>
            </a:r>
            <a:r>
              <a:rPr lang="de-DE" baseline="0" dirty="0" err="1"/>
              <a:t>authorities</a:t>
            </a:r>
            <a:r>
              <a:rPr lang="de-DE" baseline="0" dirty="0"/>
              <a:t>. The </a:t>
            </a:r>
            <a:r>
              <a:rPr lang="de-DE" baseline="0" dirty="0" err="1"/>
              <a:t>military</a:t>
            </a:r>
            <a:r>
              <a:rPr lang="de-DE" baseline="0" dirty="0"/>
              <a:t> </a:t>
            </a:r>
            <a:r>
              <a:rPr lang="de-DE" baseline="0" dirty="0" err="1"/>
              <a:t>may</a:t>
            </a:r>
            <a:r>
              <a:rPr lang="de-DE" baseline="0" dirty="0"/>
              <a:t> </a:t>
            </a:r>
            <a:r>
              <a:rPr lang="de-DE" baseline="0" dirty="0" err="1"/>
              <a:t>own</a:t>
            </a:r>
            <a:r>
              <a:rPr lang="de-DE" baseline="0" dirty="0"/>
              <a:t> </a:t>
            </a:r>
            <a:r>
              <a:rPr lang="de-DE" baseline="0" dirty="0" err="1"/>
              <a:t>or</a:t>
            </a:r>
            <a:r>
              <a:rPr lang="de-DE" baseline="0" dirty="0"/>
              <a:t> manage </a:t>
            </a:r>
            <a:r>
              <a:rPr lang="de-DE" baseline="0" dirty="0" err="1"/>
              <a:t>quite</a:t>
            </a:r>
            <a:r>
              <a:rPr lang="de-DE" baseline="0" dirty="0"/>
              <a:t> </a:t>
            </a:r>
            <a:r>
              <a:rPr lang="de-DE" baseline="0" dirty="0" err="1"/>
              <a:t>alot</a:t>
            </a:r>
            <a:r>
              <a:rPr lang="de-DE" baseline="0" dirty="0"/>
              <a:t> </a:t>
            </a:r>
            <a:r>
              <a:rPr lang="de-DE" baseline="0" dirty="0" err="1"/>
              <a:t>of</a:t>
            </a:r>
            <a:r>
              <a:rPr lang="de-DE" baseline="0" dirty="0"/>
              <a:t> Natura 2000 </a:t>
            </a:r>
            <a:r>
              <a:rPr lang="de-DE" baseline="0" dirty="0" err="1"/>
              <a:t>land</a:t>
            </a:r>
            <a:r>
              <a:rPr lang="de-DE" baseline="0" dirty="0"/>
              <a:t>. </a:t>
            </a:r>
            <a:endParaRPr lang="de-DE" dirty="0"/>
          </a:p>
          <a:p>
            <a:endParaRPr lang="de-DE" baseline="0" dirty="0"/>
          </a:p>
          <a:p>
            <a:r>
              <a:rPr lang="de-DE" baseline="0" dirty="0" err="1"/>
              <a:t>Local</a:t>
            </a:r>
            <a:r>
              <a:rPr lang="de-DE" baseline="0" dirty="0"/>
              <a:t> </a:t>
            </a:r>
            <a:r>
              <a:rPr lang="de-DE" baseline="0" dirty="0" err="1"/>
              <a:t>authorities</a:t>
            </a:r>
            <a:r>
              <a:rPr lang="de-DE" baseline="0" dirty="0"/>
              <a:t> </a:t>
            </a:r>
            <a:r>
              <a:rPr lang="de-DE" baseline="0" dirty="0" err="1"/>
              <a:t>are</a:t>
            </a:r>
            <a:r>
              <a:rPr lang="de-DE" baseline="0" dirty="0"/>
              <a:t> </a:t>
            </a:r>
            <a:r>
              <a:rPr lang="de-DE" baseline="0" dirty="0" err="1"/>
              <a:t>often</a:t>
            </a:r>
            <a:r>
              <a:rPr lang="de-DE" baseline="0" dirty="0"/>
              <a:t> </a:t>
            </a:r>
            <a:r>
              <a:rPr lang="de-DE" baseline="0" dirty="0" err="1"/>
              <a:t>responsible</a:t>
            </a:r>
            <a:r>
              <a:rPr lang="de-DE" baseline="0" dirty="0"/>
              <a:t> </a:t>
            </a:r>
            <a:r>
              <a:rPr lang="de-DE" baseline="0" dirty="0" err="1"/>
              <a:t>for</a:t>
            </a:r>
            <a:r>
              <a:rPr lang="de-DE" baseline="0" dirty="0"/>
              <a:t> </a:t>
            </a:r>
            <a:r>
              <a:rPr lang="de-DE" baseline="0" dirty="0" err="1"/>
              <a:t>managing</a:t>
            </a:r>
            <a:r>
              <a:rPr lang="de-DE" baseline="0" dirty="0"/>
              <a:t> </a:t>
            </a:r>
            <a:r>
              <a:rPr lang="de-DE" baseline="0" dirty="0" err="1"/>
              <a:t>the</a:t>
            </a:r>
            <a:r>
              <a:rPr lang="de-DE" baseline="0" dirty="0"/>
              <a:t> </a:t>
            </a:r>
            <a:r>
              <a:rPr lang="de-DE" baseline="0" dirty="0" err="1"/>
              <a:t>smaller</a:t>
            </a:r>
            <a:r>
              <a:rPr lang="de-DE" baseline="0" dirty="0"/>
              <a:t> Natura 2000 </a:t>
            </a:r>
            <a:r>
              <a:rPr lang="de-DE" baseline="0" dirty="0" err="1"/>
              <a:t>sites</a:t>
            </a:r>
            <a:r>
              <a:rPr lang="de-DE" baseline="0" dirty="0"/>
              <a:t> </a:t>
            </a:r>
            <a:r>
              <a:rPr lang="de-DE" baseline="0" dirty="0" err="1"/>
              <a:t>with</a:t>
            </a:r>
            <a:r>
              <a:rPr lang="de-DE" baseline="0" dirty="0"/>
              <a:t> lots </a:t>
            </a:r>
            <a:r>
              <a:rPr lang="de-DE" baseline="0" dirty="0" err="1"/>
              <a:t>of</a:t>
            </a:r>
            <a:r>
              <a:rPr lang="de-DE" baseline="0" dirty="0"/>
              <a:t> private </a:t>
            </a:r>
            <a:r>
              <a:rPr lang="de-DE" baseline="0" dirty="0" err="1"/>
              <a:t>landowners</a:t>
            </a:r>
            <a:r>
              <a:rPr lang="de-DE" baseline="0" dirty="0"/>
              <a:t>. This </a:t>
            </a:r>
            <a:r>
              <a:rPr lang="de-DE" baseline="0" dirty="0" err="1"/>
              <a:t>represents</a:t>
            </a:r>
            <a:r>
              <a:rPr lang="de-DE" baseline="0" dirty="0"/>
              <a:t> a </a:t>
            </a:r>
            <a:r>
              <a:rPr lang="de-DE" baseline="0" dirty="0" err="1"/>
              <a:t>significant</a:t>
            </a:r>
            <a:r>
              <a:rPr lang="de-DE" baseline="0" dirty="0"/>
              <a:t> </a:t>
            </a:r>
            <a:r>
              <a:rPr lang="de-DE" baseline="0" dirty="0" err="1"/>
              <a:t>governance</a:t>
            </a:r>
            <a:r>
              <a:rPr lang="de-DE" baseline="0" dirty="0"/>
              <a:t> </a:t>
            </a:r>
            <a:r>
              <a:rPr lang="de-DE" baseline="0" dirty="0" err="1"/>
              <a:t>and</a:t>
            </a:r>
            <a:r>
              <a:rPr lang="de-DE" baseline="0" dirty="0"/>
              <a:t> </a:t>
            </a:r>
            <a:r>
              <a:rPr lang="de-DE" baseline="0" dirty="0" err="1"/>
              <a:t>funding</a:t>
            </a:r>
            <a:r>
              <a:rPr lang="de-DE" baseline="0" dirty="0"/>
              <a:t> </a:t>
            </a:r>
            <a:r>
              <a:rPr lang="de-DE" baseline="0" dirty="0" err="1"/>
              <a:t>challenge</a:t>
            </a:r>
            <a:r>
              <a:rPr lang="de-DE" baseline="0" dirty="0"/>
              <a:t>. This </a:t>
            </a:r>
            <a:r>
              <a:rPr lang="de-DE" baseline="0" dirty="0" err="1"/>
              <a:t>is</a:t>
            </a:r>
            <a:r>
              <a:rPr lang="de-DE" baseline="0" dirty="0"/>
              <a:t> </a:t>
            </a:r>
            <a:r>
              <a:rPr lang="de-DE" baseline="0" dirty="0" err="1"/>
              <a:t>compounded</a:t>
            </a:r>
            <a:r>
              <a:rPr lang="de-DE" baseline="0" dirty="0"/>
              <a:t> </a:t>
            </a:r>
            <a:r>
              <a:rPr lang="de-DE" baseline="0" dirty="0" err="1"/>
              <a:t>if</a:t>
            </a:r>
            <a:r>
              <a:rPr lang="de-DE" baseline="0" dirty="0"/>
              <a:t> </a:t>
            </a:r>
            <a:r>
              <a:rPr lang="de-DE" baseline="0" dirty="0" err="1"/>
              <a:t>there</a:t>
            </a:r>
            <a:r>
              <a:rPr lang="de-DE" baseline="0" dirty="0"/>
              <a:t> </a:t>
            </a:r>
            <a:r>
              <a:rPr lang="de-DE" baseline="0" dirty="0" err="1"/>
              <a:t>is</a:t>
            </a:r>
            <a:r>
              <a:rPr lang="de-DE" baseline="0" dirty="0"/>
              <a:t> </a:t>
            </a:r>
            <a:r>
              <a:rPr lang="de-DE" baseline="0" dirty="0" err="1"/>
              <a:t>common</a:t>
            </a:r>
            <a:r>
              <a:rPr lang="de-DE" baseline="0" dirty="0"/>
              <a:t> </a:t>
            </a:r>
            <a:r>
              <a:rPr lang="de-DE" baseline="0" dirty="0" err="1"/>
              <a:t>land</a:t>
            </a:r>
            <a:r>
              <a:rPr lang="de-DE" baseline="0" dirty="0"/>
              <a:t> </a:t>
            </a:r>
            <a:r>
              <a:rPr lang="de-DE" baseline="0" dirty="0" err="1"/>
              <a:t>without</a:t>
            </a:r>
            <a:r>
              <a:rPr lang="de-DE" baseline="0" dirty="0"/>
              <a:t> a </a:t>
            </a:r>
            <a:r>
              <a:rPr lang="de-DE" baseline="0" dirty="0" err="1"/>
              <a:t>good</a:t>
            </a:r>
            <a:r>
              <a:rPr lang="de-DE" baseline="0" dirty="0"/>
              <a:t> </a:t>
            </a:r>
            <a:r>
              <a:rPr lang="de-DE" baseline="0" dirty="0" err="1"/>
              <a:t>governance</a:t>
            </a:r>
            <a:r>
              <a:rPr lang="de-DE" baseline="0" dirty="0"/>
              <a:t> </a:t>
            </a:r>
            <a:r>
              <a:rPr lang="de-DE" baseline="0" dirty="0" err="1"/>
              <a:t>structure</a:t>
            </a:r>
            <a:r>
              <a:rPr lang="de-DE" baseline="0" dirty="0"/>
              <a:t> </a:t>
            </a:r>
            <a:r>
              <a:rPr lang="de-DE" baseline="0" dirty="0" err="1"/>
              <a:t>for</a:t>
            </a:r>
            <a:r>
              <a:rPr lang="de-DE" baseline="0" dirty="0"/>
              <a:t> </a:t>
            </a:r>
            <a:r>
              <a:rPr lang="de-DE" baseline="0" dirty="0" err="1"/>
              <a:t>the</a:t>
            </a:r>
            <a:r>
              <a:rPr lang="de-DE" baseline="0" dirty="0"/>
              <a:t> </a:t>
            </a:r>
            <a:r>
              <a:rPr lang="de-DE" baseline="0" dirty="0" err="1"/>
              <a:t>commoners</a:t>
            </a:r>
            <a:r>
              <a:rPr lang="de-DE" baseline="0" dirty="0"/>
              <a:t>, </a:t>
            </a:r>
            <a:r>
              <a:rPr lang="de-DE" baseline="0" dirty="0" err="1"/>
              <a:t>or</a:t>
            </a:r>
            <a:r>
              <a:rPr lang="de-DE" baseline="0" dirty="0"/>
              <a:t> </a:t>
            </a:r>
            <a:r>
              <a:rPr lang="de-DE" baseline="0" dirty="0" err="1"/>
              <a:t>situations</a:t>
            </a:r>
            <a:r>
              <a:rPr lang="de-DE" baseline="0" dirty="0"/>
              <a:t> </a:t>
            </a:r>
            <a:r>
              <a:rPr lang="de-DE" baseline="0" dirty="0" err="1"/>
              <a:t>where</a:t>
            </a:r>
            <a:r>
              <a:rPr lang="de-DE" baseline="0" dirty="0"/>
              <a:t> </a:t>
            </a:r>
            <a:r>
              <a:rPr lang="de-DE" baseline="0" dirty="0" err="1"/>
              <a:t>many</a:t>
            </a:r>
            <a:r>
              <a:rPr lang="de-DE" baseline="0" dirty="0"/>
              <a:t> </a:t>
            </a:r>
            <a:r>
              <a:rPr lang="de-DE" baseline="0" dirty="0" err="1"/>
              <a:t>landowners</a:t>
            </a:r>
            <a:r>
              <a:rPr lang="de-DE" baseline="0" dirty="0"/>
              <a:t> do not </a:t>
            </a:r>
            <a:r>
              <a:rPr lang="de-DE" baseline="0" dirty="0" err="1"/>
              <a:t>have</a:t>
            </a:r>
            <a:r>
              <a:rPr lang="de-DE" baseline="0" dirty="0"/>
              <a:t> an </a:t>
            </a:r>
            <a:r>
              <a:rPr lang="de-DE" baseline="0" dirty="0" err="1"/>
              <a:t>official</a:t>
            </a:r>
            <a:r>
              <a:rPr lang="de-DE" baseline="0" dirty="0"/>
              <a:t> title </a:t>
            </a:r>
            <a:r>
              <a:rPr lang="de-DE" baseline="0" dirty="0" err="1"/>
              <a:t>to</a:t>
            </a:r>
            <a:r>
              <a:rPr lang="de-DE" baseline="0" dirty="0"/>
              <a:t> </a:t>
            </a:r>
            <a:r>
              <a:rPr lang="de-DE" baseline="0" dirty="0" err="1"/>
              <a:t>their</a:t>
            </a:r>
            <a:r>
              <a:rPr lang="de-DE" baseline="0" dirty="0"/>
              <a:t> </a:t>
            </a:r>
            <a:r>
              <a:rPr lang="de-DE" baseline="0" dirty="0" err="1"/>
              <a:t>land</a:t>
            </a:r>
            <a:r>
              <a:rPr lang="de-DE" baseline="0" dirty="0"/>
              <a:t> </a:t>
            </a:r>
            <a:r>
              <a:rPr lang="de-DE" baseline="0" dirty="0" err="1"/>
              <a:t>or</a:t>
            </a:r>
            <a:r>
              <a:rPr lang="de-DE" baseline="0" dirty="0"/>
              <a:t> do not </a:t>
            </a:r>
            <a:r>
              <a:rPr lang="de-DE" baseline="0" dirty="0" err="1"/>
              <a:t>actually</a:t>
            </a:r>
            <a:r>
              <a:rPr lang="de-DE" baseline="0" dirty="0"/>
              <a:t> </a:t>
            </a:r>
            <a:r>
              <a:rPr lang="de-DE" baseline="0" dirty="0" err="1"/>
              <a:t>know</a:t>
            </a:r>
            <a:r>
              <a:rPr lang="de-DE" baseline="0" dirty="0"/>
              <a:t> </a:t>
            </a:r>
            <a:r>
              <a:rPr lang="de-DE" baseline="0" dirty="0" err="1"/>
              <a:t>they</a:t>
            </a:r>
            <a:r>
              <a:rPr lang="de-DE" baseline="0" dirty="0"/>
              <a:t> </a:t>
            </a:r>
            <a:r>
              <a:rPr lang="de-DE" baseline="0" dirty="0" err="1"/>
              <a:t>own</a:t>
            </a:r>
            <a:r>
              <a:rPr lang="de-DE" baseline="0" dirty="0"/>
              <a:t> </a:t>
            </a:r>
            <a:r>
              <a:rPr lang="de-DE" baseline="0" dirty="0" err="1"/>
              <a:t>land</a:t>
            </a:r>
            <a:r>
              <a:rPr lang="de-DE" baseline="0" dirty="0"/>
              <a:t> in a Natura 2000 </a:t>
            </a:r>
            <a:r>
              <a:rPr lang="de-DE" baseline="0" dirty="0" err="1"/>
              <a:t>site</a:t>
            </a:r>
            <a:r>
              <a:rPr lang="de-DE" baseline="0" dirty="0"/>
              <a:t> (</a:t>
            </a:r>
            <a:r>
              <a:rPr lang="de-DE" baseline="0" dirty="0" err="1"/>
              <a:t>example</a:t>
            </a:r>
            <a:r>
              <a:rPr lang="de-DE" baseline="0" dirty="0"/>
              <a:t> </a:t>
            </a:r>
            <a:r>
              <a:rPr lang="de-DE" baseline="0" dirty="0" err="1"/>
              <a:t>of</a:t>
            </a:r>
            <a:r>
              <a:rPr lang="de-DE" baseline="0" dirty="0"/>
              <a:t> Brandenburg </a:t>
            </a:r>
            <a:r>
              <a:rPr lang="de-DE" baseline="0" dirty="0" err="1"/>
              <a:t>forests</a:t>
            </a:r>
            <a:r>
              <a:rPr lang="de-DE" baseline="0" dirty="0"/>
              <a:t>).</a:t>
            </a:r>
          </a:p>
          <a:p>
            <a:endParaRPr lang="de-DE" baseline="0" dirty="0"/>
          </a:p>
          <a:p>
            <a:r>
              <a:rPr lang="de-DE" baseline="0" dirty="0" err="1"/>
              <a:t>Some</a:t>
            </a:r>
            <a:r>
              <a:rPr lang="de-DE" baseline="0" dirty="0"/>
              <a:t> </a:t>
            </a:r>
            <a:r>
              <a:rPr lang="de-DE" baseline="0" dirty="0" err="1"/>
              <a:t>sites</a:t>
            </a:r>
            <a:r>
              <a:rPr lang="de-DE" baseline="0" dirty="0"/>
              <a:t> </a:t>
            </a:r>
            <a:r>
              <a:rPr lang="de-DE" baseline="0" dirty="0" err="1"/>
              <a:t>are</a:t>
            </a:r>
            <a:r>
              <a:rPr lang="de-DE" baseline="0" dirty="0"/>
              <a:t> </a:t>
            </a:r>
            <a:r>
              <a:rPr lang="de-DE" baseline="0" dirty="0" err="1"/>
              <a:t>managed</a:t>
            </a:r>
            <a:r>
              <a:rPr lang="de-DE" baseline="0" dirty="0"/>
              <a:t> </a:t>
            </a:r>
            <a:r>
              <a:rPr lang="de-DE" baseline="0" dirty="0" err="1"/>
              <a:t>by</a:t>
            </a:r>
            <a:r>
              <a:rPr lang="de-DE" baseline="0" dirty="0"/>
              <a:t> NGOs </a:t>
            </a:r>
            <a:r>
              <a:rPr lang="de-DE" baseline="0" dirty="0" err="1"/>
              <a:t>or</a:t>
            </a:r>
            <a:r>
              <a:rPr lang="de-DE" baseline="0" dirty="0"/>
              <a:t> </a:t>
            </a:r>
            <a:r>
              <a:rPr lang="de-DE" baseline="0" dirty="0" err="1"/>
              <a:t>universities</a:t>
            </a:r>
            <a:r>
              <a:rPr lang="de-DE" baseline="0" dirty="0"/>
              <a:t> </a:t>
            </a:r>
            <a:r>
              <a:rPr lang="de-DE" baseline="0" dirty="0" err="1"/>
              <a:t>or</a:t>
            </a:r>
            <a:r>
              <a:rPr lang="de-DE" baseline="0" dirty="0"/>
              <a:t> </a:t>
            </a:r>
            <a:r>
              <a:rPr lang="de-DE" baseline="0" dirty="0" err="1"/>
              <a:t>social</a:t>
            </a:r>
            <a:r>
              <a:rPr lang="de-DE" baseline="0" dirty="0"/>
              <a:t> </a:t>
            </a:r>
            <a:r>
              <a:rPr lang="de-DE" baseline="0" dirty="0" err="1"/>
              <a:t>organisations</a:t>
            </a:r>
            <a:r>
              <a:rPr lang="de-DE" baseline="0" dirty="0"/>
              <a:t> </a:t>
            </a:r>
            <a:r>
              <a:rPr lang="de-DE" baseline="0" dirty="0" err="1"/>
              <a:t>or</a:t>
            </a:r>
            <a:r>
              <a:rPr lang="de-DE" baseline="0" dirty="0"/>
              <a:t> </a:t>
            </a:r>
            <a:r>
              <a:rPr lang="de-DE" baseline="0" dirty="0" err="1"/>
              <a:t>churches</a:t>
            </a:r>
            <a:r>
              <a:rPr lang="de-DE" baseline="0" dirty="0"/>
              <a:t>.</a:t>
            </a:r>
          </a:p>
          <a:p>
            <a:endParaRPr lang="de-DE" baseline="0" dirty="0"/>
          </a:p>
          <a:p>
            <a:r>
              <a:rPr lang="de-DE" sz="1200" kern="1200" dirty="0">
                <a:solidFill>
                  <a:schemeClr val="tx1"/>
                </a:solidFill>
                <a:effectLst/>
                <a:latin typeface="+mn-lt"/>
                <a:ea typeface="+mn-ea"/>
                <a:cs typeface="+mn-cs"/>
              </a:rPr>
              <a:t>The </a:t>
            </a:r>
            <a:r>
              <a:rPr lang="de-DE" sz="1200" kern="1200" dirty="0" err="1">
                <a:solidFill>
                  <a:schemeClr val="tx1"/>
                </a:solidFill>
                <a:effectLst/>
                <a:latin typeface="+mn-lt"/>
                <a:ea typeface="+mn-ea"/>
                <a:cs typeface="+mn-cs"/>
              </a:rPr>
              <a:t>capacities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technical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financial</a:t>
            </a:r>
            <a:r>
              <a:rPr lang="de-DE" sz="1200" kern="1200" dirty="0">
                <a:solidFill>
                  <a:schemeClr val="tx1"/>
                </a:solidFill>
                <a:effectLst/>
                <a:latin typeface="+mn-lt"/>
                <a:ea typeface="+mn-ea"/>
                <a:cs typeface="+mn-cs"/>
              </a:rPr>
              <a:t>, human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or</a:t>
            </a:r>
            <a:r>
              <a:rPr lang="de-DE" sz="1200" kern="1200" dirty="0">
                <a:solidFill>
                  <a:schemeClr val="tx1"/>
                </a:solidFill>
                <a:effectLst/>
                <a:latin typeface="+mn-lt"/>
                <a:ea typeface="+mn-ea"/>
                <a:cs typeface="+mn-cs"/>
              </a:rPr>
              <a:t> organisational)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different</a:t>
            </a:r>
            <a:r>
              <a:rPr lang="de-DE" sz="1200" kern="1200" baseline="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actors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involved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extremely</a:t>
            </a:r>
            <a:r>
              <a:rPr lang="de-DE" sz="1200" kern="1200" dirty="0">
                <a:solidFill>
                  <a:schemeClr val="tx1"/>
                </a:solidFill>
                <a:effectLst/>
                <a:latin typeface="+mn-lt"/>
                <a:ea typeface="+mn-ea"/>
                <a:cs typeface="+mn-cs"/>
              </a:rPr>
              <a:t> diverse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often</a:t>
            </a:r>
            <a:r>
              <a:rPr lang="de-DE" sz="1200" kern="1200" dirty="0">
                <a:solidFill>
                  <a:schemeClr val="tx1"/>
                </a:solidFill>
                <a:effectLst/>
                <a:latin typeface="+mn-lt"/>
                <a:ea typeface="+mn-ea"/>
                <a:cs typeface="+mn-cs"/>
              </a:rPr>
              <a:t> not </a:t>
            </a:r>
            <a:r>
              <a:rPr lang="de-DE" sz="1200" kern="1200" dirty="0" err="1">
                <a:solidFill>
                  <a:schemeClr val="tx1"/>
                </a:solidFill>
                <a:effectLst/>
                <a:latin typeface="+mn-lt"/>
                <a:ea typeface="+mn-ea"/>
                <a:cs typeface="+mn-cs"/>
              </a:rPr>
              <a:t>structured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specifically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deliver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conservation</a:t>
            </a:r>
            <a:r>
              <a:rPr lang="de-DE" sz="1200" kern="1200" baseline="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management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objectives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Natura 2000 </a:t>
            </a:r>
            <a:r>
              <a:rPr lang="de-DE" sz="1200" kern="1200" dirty="0" err="1">
                <a:solidFill>
                  <a:schemeClr val="tx1"/>
                </a:solidFill>
                <a:effectLst/>
                <a:latin typeface="+mn-lt"/>
                <a:ea typeface="+mn-ea"/>
                <a:cs typeface="+mn-cs"/>
              </a:rPr>
              <a:t>sites</a:t>
            </a:r>
            <a:r>
              <a:rPr lang="de-DE" sz="1200" kern="1200" dirty="0">
                <a:solidFill>
                  <a:schemeClr val="tx1"/>
                </a:solidFill>
                <a:effectLst/>
                <a:latin typeface="+mn-lt"/>
                <a:ea typeface="+mn-ea"/>
                <a:cs typeface="+mn-cs"/>
              </a:rPr>
              <a:t>.</a:t>
            </a:r>
          </a:p>
          <a:p>
            <a:endParaRPr lang="de-DE" baseline="0" dirty="0"/>
          </a:p>
          <a:p>
            <a:r>
              <a:rPr lang="de-DE" baseline="0" dirty="0"/>
              <a:t>The </a:t>
            </a:r>
            <a:r>
              <a:rPr lang="de-DE" b="1" baseline="0" dirty="0"/>
              <a:t>European Court </a:t>
            </a:r>
            <a:r>
              <a:rPr lang="de-DE" b="1" baseline="0" dirty="0" err="1"/>
              <a:t>of</a:t>
            </a:r>
            <a:r>
              <a:rPr lang="de-DE" b="1" baseline="0" dirty="0"/>
              <a:t> Auditors </a:t>
            </a:r>
            <a:r>
              <a:rPr lang="de-DE" b="1" baseline="0" dirty="0" err="1"/>
              <a:t>report</a:t>
            </a:r>
            <a:r>
              <a:rPr lang="de-DE" b="1" baseline="0" dirty="0"/>
              <a:t> </a:t>
            </a:r>
            <a:r>
              <a:rPr lang="de-DE" baseline="0" dirty="0"/>
              <a:t>on Natura 2000 in 2017 </a:t>
            </a:r>
            <a:r>
              <a:rPr lang="de-DE" baseline="0" dirty="0" err="1"/>
              <a:t>found</a:t>
            </a:r>
            <a:r>
              <a:rPr lang="de-DE"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 </a:t>
            </a:r>
            <a:r>
              <a:rPr lang="de-DE" sz="1200" kern="1200" dirty="0" err="1">
                <a:solidFill>
                  <a:schemeClr val="tx1"/>
                </a:solidFill>
                <a:effectLst/>
                <a:latin typeface="+mn-lt"/>
                <a:ea typeface="+mn-ea"/>
                <a:cs typeface="+mn-cs"/>
              </a:rPr>
              <a:t>conservation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measures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were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often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delayed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badly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defined</a:t>
            </a:r>
            <a:endParaRPr lang="de-DE" sz="1200" kern="1200" dirty="0">
              <a:solidFill>
                <a:schemeClr val="tx1"/>
              </a:solidFill>
              <a:effectLst/>
              <a:latin typeface="+mn-lt"/>
              <a:ea typeface="+mn-ea"/>
              <a:cs typeface="+mn-cs"/>
            </a:endParaRPr>
          </a:p>
          <a:p>
            <a:pPr marL="171450" indent="-171450">
              <a:buFontTx/>
              <a:buChar char="-"/>
            </a:pPr>
            <a:r>
              <a:rPr lang="de-DE" baseline="0" dirty="0"/>
              <a:t>an </a:t>
            </a:r>
            <a:r>
              <a:rPr lang="de-DE" baseline="0" dirty="0" err="1"/>
              <a:t>insufficient</a:t>
            </a:r>
            <a:r>
              <a:rPr lang="de-DE" baseline="0" dirty="0"/>
              <a:t> </a:t>
            </a:r>
            <a:r>
              <a:rPr lang="de-DE" baseline="0" dirty="0" err="1"/>
              <a:t>level</a:t>
            </a:r>
            <a:r>
              <a:rPr lang="de-DE" baseline="0" dirty="0"/>
              <a:t> </a:t>
            </a:r>
            <a:r>
              <a:rPr lang="de-DE" baseline="0" dirty="0" err="1"/>
              <a:t>of</a:t>
            </a:r>
            <a:r>
              <a:rPr lang="de-DE" baseline="0" dirty="0"/>
              <a:t> </a:t>
            </a:r>
            <a:r>
              <a:rPr lang="de-DE" baseline="0" dirty="0" err="1"/>
              <a:t>coordination</a:t>
            </a:r>
            <a:r>
              <a:rPr lang="de-DE" baseline="0" dirty="0"/>
              <a:t> </a:t>
            </a:r>
            <a:r>
              <a:rPr lang="de-DE" baseline="0" dirty="0" err="1"/>
              <a:t>between</a:t>
            </a:r>
            <a:r>
              <a:rPr lang="de-DE" baseline="0" dirty="0"/>
              <a:t> </a:t>
            </a:r>
            <a:r>
              <a:rPr lang="de-DE" baseline="0" dirty="0" err="1"/>
              <a:t>local</a:t>
            </a:r>
            <a:r>
              <a:rPr lang="de-DE" baseline="0" dirty="0"/>
              <a:t> </a:t>
            </a:r>
            <a:r>
              <a:rPr lang="de-DE" baseline="0" dirty="0" err="1"/>
              <a:t>authorities</a:t>
            </a:r>
            <a:r>
              <a:rPr lang="de-DE" baseline="0" dirty="0"/>
              <a:t>, </a:t>
            </a:r>
            <a:r>
              <a:rPr lang="de-DE" baseline="0" dirty="0" err="1"/>
              <a:t>stakeholders</a:t>
            </a:r>
            <a:r>
              <a:rPr lang="de-DE" baseline="0" dirty="0"/>
              <a:t> &amp; </a:t>
            </a:r>
            <a:r>
              <a:rPr lang="de-DE" baseline="0" dirty="0" err="1"/>
              <a:t>neighbouring</a:t>
            </a:r>
            <a:r>
              <a:rPr lang="de-DE" baseline="0" dirty="0"/>
              <a:t> Member States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err="1">
                <a:solidFill>
                  <a:schemeClr val="tx1"/>
                </a:solidFill>
                <a:effectLst/>
                <a:latin typeface="+mn-lt"/>
                <a:ea typeface="+mn-ea"/>
                <a:cs typeface="+mn-cs"/>
              </a:rPr>
              <a:t>funding</a:t>
            </a:r>
            <a:r>
              <a:rPr lang="de-DE" sz="1200" kern="1200" dirty="0">
                <a:solidFill>
                  <a:schemeClr val="tx1"/>
                </a:solidFill>
                <a:effectLst/>
                <a:latin typeface="+mn-lt"/>
                <a:ea typeface="+mn-ea"/>
                <a:cs typeface="+mn-cs"/>
              </a:rPr>
              <a:t> was </a:t>
            </a:r>
            <a:r>
              <a:rPr lang="de-DE" sz="1200" kern="1200" dirty="0" err="1">
                <a:solidFill>
                  <a:schemeClr val="tx1"/>
                </a:solidFill>
                <a:effectLst/>
                <a:latin typeface="+mn-lt"/>
                <a:ea typeface="+mn-ea"/>
                <a:cs typeface="+mn-cs"/>
              </a:rPr>
              <a:t>insufficiently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tailored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needs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different </a:t>
            </a:r>
            <a:r>
              <a:rPr lang="de-DE" sz="1200" kern="1200" dirty="0" err="1">
                <a:solidFill>
                  <a:schemeClr val="tx1"/>
                </a:solidFill>
                <a:effectLst/>
                <a:latin typeface="+mn-lt"/>
                <a:ea typeface="+mn-ea"/>
                <a:cs typeface="+mn-cs"/>
              </a:rPr>
              <a:t>sites</a:t>
            </a:r>
            <a:endParaRPr lang="de-DE"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mn-lt"/>
                <a:ea typeface="+mn-ea"/>
                <a:cs typeface="+mn-cs"/>
              </a:rPr>
              <a:t>lack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reliable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information</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costs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network</a:t>
            </a:r>
            <a:r>
              <a:rPr lang="de-DE" sz="1200" kern="1200" dirty="0">
                <a:solidFill>
                  <a:schemeClr val="tx1"/>
                </a:solidFill>
                <a:effectLst/>
                <a:latin typeface="+mn-lt"/>
                <a:ea typeface="+mn-ea"/>
                <a:cs typeface="+mn-cs"/>
              </a:rPr>
              <a:t> &amp; on </a:t>
            </a:r>
            <a:r>
              <a:rPr lang="de-DE" sz="1200" kern="1200" dirty="0" err="1">
                <a:solidFill>
                  <a:schemeClr val="tx1"/>
                </a:solidFill>
                <a:effectLst/>
                <a:latin typeface="+mn-lt"/>
                <a:ea typeface="+mn-ea"/>
                <a:cs typeface="+mn-cs"/>
              </a:rPr>
              <a:t>financing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needs</a:t>
            </a:r>
            <a:endParaRPr lang="de-DE"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err="1">
                <a:solidFill>
                  <a:schemeClr val="tx1"/>
                </a:solidFill>
                <a:effectLst/>
                <a:latin typeface="+mn-lt"/>
                <a:ea typeface="+mn-ea"/>
                <a:cs typeface="+mn-cs"/>
              </a:rPr>
              <a:t>failure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fully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assess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potential </a:t>
            </a:r>
            <a:r>
              <a:rPr lang="de-DE" sz="1200" kern="1200" dirty="0" err="1">
                <a:solidFill>
                  <a:schemeClr val="tx1"/>
                </a:solidFill>
                <a:effectLst/>
                <a:latin typeface="+mn-lt"/>
                <a:ea typeface="+mn-ea"/>
                <a:cs typeface="+mn-cs"/>
              </a:rPr>
              <a:t>impacts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projects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developed</a:t>
            </a:r>
            <a:r>
              <a:rPr lang="de-DE" sz="1200" kern="1200" dirty="0">
                <a:solidFill>
                  <a:schemeClr val="tx1"/>
                </a:solidFill>
                <a:effectLst/>
                <a:latin typeface="+mn-lt"/>
                <a:ea typeface="+mn-ea"/>
                <a:cs typeface="+mn-cs"/>
              </a:rPr>
              <a:t> in Natura 2000 </a:t>
            </a:r>
            <a:r>
              <a:rPr lang="de-DE" sz="1200" kern="1200" dirty="0" err="1">
                <a:solidFill>
                  <a:schemeClr val="tx1"/>
                </a:solidFill>
                <a:effectLst/>
                <a:latin typeface="+mn-lt"/>
                <a:ea typeface="+mn-ea"/>
                <a:cs typeface="+mn-cs"/>
              </a:rPr>
              <a:t>sites</a:t>
            </a:r>
            <a:r>
              <a:rPr lang="de-DE" sz="1200" kern="1200" dirty="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err="1">
                <a:solidFill>
                  <a:schemeClr val="tx1"/>
                </a:solidFill>
                <a:effectLst/>
                <a:latin typeface="+mn-lt"/>
                <a:ea typeface="+mn-ea"/>
                <a:cs typeface="+mn-cs"/>
              </a:rPr>
              <a:t>information</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characteristics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sites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generally</a:t>
            </a:r>
            <a:r>
              <a:rPr lang="de-DE" sz="1200" kern="1200" dirty="0">
                <a:solidFill>
                  <a:schemeClr val="tx1"/>
                </a:solidFill>
                <a:effectLst/>
                <a:latin typeface="+mn-lt"/>
                <a:ea typeface="+mn-ea"/>
                <a:cs typeface="+mn-cs"/>
              </a:rPr>
              <a:t> not </a:t>
            </a:r>
            <a:r>
              <a:rPr lang="de-DE" sz="1200" kern="1200" dirty="0" err="1">
                <a:solidFill>
                  <a:schemeClr val="tx1"/>
                </a:solidFill>
                <a:effectLst/>
                <a:latin typeface="+mn-lt"/>
                <a:ea typeface="+mn-ea"/>
                <a:cs typeface="+mn-cs"/>
              </a:rPr>
              <a:t>updated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following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monitoring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activities</a:t>
            </a:r>
            <a:endParaRPr lang="de-DE" sz="1200" kern="1200" dirty="0">
              <a:solidFill>
                <a:schemeClr val="tx1"/>
              </a:solidFill>
              <a:effectLst/>
              <a:latin typeface="+mn-lt"/>
              <a:ea typeface="+mn-ea"/>
              <a:cs typeface="+mn-cs"/>
            </a:endParaRPr>
          </a:p>
          <a:p>
            <a:pPr marL="171450" indent="-171450">
              <a:buFontTx/>
              <a:buChar char="-"/>
            </a:pPr>
            <a:endParaRPr lang="de-DE" baseline="0" dirty="0"/>
          </a:p>
          <a:p>
            <a:r>
              <a:rPr lang="de-DE" baseline="0" dirty="0"/>
              <a:t>The </a:t>
            </a:r>
            <a:r>
              <a:rPr lang="de-DE" b="1" baseline="0" dirty="0" err="1"/>
              <a:t>Committee</a:t>
            </a:r>
            <a:r>
              <a:rPr lang="de-DE" b="1" baseline="0" dirty="0"/>
              <a:t> </a:t>
            </a:r>
            <a:r>
              <a:rPr lang="de-DE" b="1" baseline="0" dirty="0" err="1"/>
              <a:t>of</a:t>
            </a:r>
            <a:r>
              <a:rPr lang="de-DE" b="1" baseline="0" dirty="0"/>
              <a:t> </a:t>
            </a:r>
            <a:r>
              <a:rPr lang="de-DE" b="1" baseline="0" dirty="0" err="1"/>
              <a:t>the</a:t>
            </a:r>
            <a:r>
              <a:rPr lang="de-DE" b="1" baseline="0" dirty="0"/>
              <a:t> </a:t>
            </a:r>
            <a:r>
              <a:rPr lang="de-DE" b="1" baseline="0" dirty="0" err="1"/>
              <a:t>Regions</a:t>
            </a:r>
            <a:r>
              <a:rPr lang="de-DE" b="1" baseline="0" dirty="0"/>
              <a:t> </a:t>
            </a:r>
            <a:r>
              <a:rPr lang="de-DE" b="1" baseline="0" dirty="0" err="1"/>
              <a:t>survey</a:t>
            </a:r>
            <a:r>
              <a:rPr lang="de-DE" b="1" baseline="0" dirty="0"/>
              <a:t> </a:t>
            </a:r>
            <a:r>
              <a:rPr lang="de-DE" baseline="0" dirty="0"/>
              <a:t>in 2015 </a:t>
            </a:r>
            <a:r>
              <a:rPr lang="de-DE" baseline="0" dirty="0" err="1"/>
              <a:t>found</a:t>
            </a:r>
            <a:r>
              <a:rPr lang="de-DE" baseline="0" dirty="0"/>
              <a:t>:</a:t>
            </a:r>
          </a:p>
          <a:p>
            <a:pPr marL="171450" indent="-171450">
              <a:buFontTx/>
              <a:buChar char="-"/>
            </a:pPr>
            <a:r>
              <a:rPr lang="de-DE" baseline="0" dirty="0" smtClean="0"/>
              <a:t>Some local and regional authorities were not included or consulted during the drafting of management plans – this caused problems later</a:t>
            </a:r>
          </a:p>
          <a:p>
            <a:pPr marL="171450" indent="-171450">
              <a:buFontTx/>
              <a:buChar char="-"/>
            </a:pPr>
            <a:r>
              <a:rPr lang="de-DE" baseline="0" dirty="0" smtClean="0"/>
              <a:t>Administrative burden and staff requirements are significant</a:t>
            </a:r>
          </a:p>
          <a:p>
            <a:pPr marL="171450" indent="-171450">
              <a:buFontTx/>
              <a:buChar char="-"/>
            </a:pPr>
            <a:r>
              <a:rPr lang="de-DE" baseline="0" dirty="0" smtClean="0"/>
              <a:t>EU funding needs even more staff to prepare bid and manage project</a:t>
            </a:r>
            <a:endParaRPr lang="de-DE" baseline="0" dirty="0"/>
          </a:p>
          <a:p>
            <a:endParaRPr lang="de-DE" baseline="0" dirty="0"/>
          </a:p>
          <a:p>
            <a:endParaRPr lang="de-DE" baseline="0" dirty="0"/>
          </a:p>
          <a:p>
            <a:r>
              <a:rPr lang="de-DE" baseline="0" dirty="0"/>
              <a:t>EXTRA INFO</a:t>
            </a:r>
          </a:p>
          <a:p>
            <a:endParaRPr lang="de-DE" baseline="0" dirty="0"/>
          </a:p>
          <a:p>
            <a:r>
              <a:rPr lang="de-DE" baseline="0" dirty="0" err="1"/>
              <a:t>To</a:t>
            </a:r>
            <a:r>
              <a:rPr lang="de-DE" baseline="0" dirty="0"/>
              <a:t> </a:t>
            </a:r>
            <a:r>
              <a:rPr lang="de-DE" baseline="0" dirty="0" err="1"/>
              <a:t>give</a:t>
            </a:r>
            <a:r>
              <a:rPr lang="de-DE" baseline="0" dirty="0"/>
              <a:t> </a:t>
            </a:r>
            <a:r>
              <a:rPr lang="de-DE" baseline="0" dirty="0" err="1"/>
              <a:t>you</a:t>
            </a:r>
            <a:r>
              <a:rPr lang="de-DE" baseline="0" dirty="0"/>
              <a:t> </a:t>
            </a:r>
            <a:r>
              <a:rPr lang="de-DE" baseline="0" dirty="0" err="1"/>
              <a:t>two</a:t>
            </a:r>
            <a:r>
              <a:rPr lang="de-DE" baseline="0" dirty="0"/>
              <a:t> </a:t>
            </a:r>
            <a:r>
              <a:rPr lang="de-DE" baseline="0" dirty="0" err="1"/>
              <a:t>contrasting</a:t>
            </a:r>
            <a:r>
              <a:rPr lang="de-DE" baseline="0" dirty="0"/>
              <a:t> </a:t>
            </a:r>
            <a:r>
              <a:rPr lang="de-DE" baseline="0" dirty="0" err="1"/>
              <a:t>examples</a:t>
            </a:r>
            <a:r>
              <a:rPr lang="de-DE" baseline="0" dirty="0"/>
              <a:t> </a:t>
            </a:r>
            <a:r>
              <a:rPr lang="de-DE" baseline="0" dirty="0" err="1"/>
              <a:t>of</a:t>
            </a:r>
            <a:r>
              <a:rPr lang="de-DE" baseline="0" dirty="0"/>
              <a:t> </a:t>
            </a:r>
            <a:r>
              <a:rPr lang="de-DE" baseline="0" dirty="0" err="1"/>
              <a:t>approaches</a:t>
            </a:r>
            <a:r>
              <a:rPr lang="de-DE" baseline="0" dirty="0"/>
              <a:t> </a:t>
            </a:r>
            <a:r>
              <a:rPr lang="de-DE" baseline="0" dirty="0" err="1"/>
              <a:t>to</a:t>
            </a:r>
            <a:r>
              <a:rPr lang="de-DE" baseline="0" dirty="0"/>
              <a:t> </a:t>
            </a:r>
            <a:r>
              <a:rPr lang="de-DE" baseline="0" dirty="0" err="1"/>
              <a:t>designation</a:t>
            </a:r>
            <a:r>
              <a:rPr lang="de-DE" baseline="0" dirty="0"/>
              <a:t> (Underwood et al 2014):</a:t>
            </a:r>
          </a:p>
          <a:p>
            <a:endParaRPr lang="de-DE" baseline="0" dirty="0"/>
          </a:p>
          <a:p>
            <a:r>
              <a:rPr lang="de-DE" b="1" baseline="0" dirty="0"/>
              <a:t>Estonia</a:t>
            </a:r>
            <a:r>
              <a:rPr lang="de-DE" baseline="0" dirty="0"/>
              <a:t> </a:t>
            </a:r>
            <a:r>
              <a:rPr lang="de-DE" baseline="0" dirty="0" err="1"/>
              <a:t>has</a:t>
            </a:r>
            <a:r>
              <a:rPr lang="de-DE" baseline="0" dirty="0"/>
              <a:t> </a:t>
            </a:r>
            <a:r>
              <a:rPr lang="de-DE" baseline="0" dirty="0" err="1"/>
              <a:t>most</a:t>
            </a:r>
            <a:r>
              <a:rPr lang="de-DE" baseline="0" dirty="0"/>
              <a:t> </a:t>
            </a:r>
            <a:r>
              <a:rPr lang="de-DE" baseline="0" dirty="0" err="1"/>
              <a:t>of</a:t>
            </a:r>
            <a:r>
              <a:rPr lang="de-DE" baseline="0" dirty="0"/>
              <a:t> </a:t>
            </a:r>
            <a:r>
              <a:rPr lang="de-DE" baseline="0" dirty="0" err="1"/>
              <a:t>its</a:t>
            </a:r>
            <a:r>
              <a:rPr lang="de-DE" baseline="0" dirty="0"/>
              <a:t> Natura 2000 </a:t>
            </a:r>
            <a:r>
              <a:rPr lang="de-DE" baseline="0" dirty="0" err="1"/>
              <a:t>sites</a:t>
            </a:r>
            <a:r>
              <a:rPr lang="de-DE" baseline="0" dirty="0"/>
              <a:t> also </a:t>
            </a:r>
            <a:r>
              <a:rPr lang="de-DE" baseline="0" dirty="0" err="1"/>
              <a:t>as</a:t>
            </a:r>
            <a:r>
              <a:rPr lang="de-DE" baseline="0" dirty="0"/>
              <a:t> </a:t>
            </a:r>
            <a:r>
              <a:rPr lang="de-DE" baseline="0" dirty="0" err="1"/>
              <a:t>nationally</a:t>
            </a:r>
            <a:r>
              <a:rPr lang="de-DE" baseline="0" dirty="0"/>
              <a:t> </a:t>
            </a:r>
            <a:r>
              <a:rPr lang="de-DE" baseline="0" dirty="0" err="1"/>
              <a:t>designated</a:t>
            </a:r>
            <a:r>
              <a:rPr lang="de-DE" baseline="0" dirty="0"/>
              <a:t> </a:t>
            </a:r>
            <a:r>
              <a:rPr lang="de-DE" baseline="0" dirty="0" err="1"/>
              <a:t>sites</a:t>
            </a:r>
            <a:r>
              <a:rPr lang="de-DE" baseline="0" dirty="0"/>
              <a:t>, </a:t>
            </a:r>
            <a:r>
              <a:rPr lang="de-DE" baseline="0" dirty="0" err="1"/>
              <a:t>and</a:t>
            </a:r>
            <a:r>
              <a:rPr lang="de-DE" baseline="0" dirty="0"/>
              <a:t> </a:t>
            </a:r>
            <a:r>
              <a:rPr lang="de-DE" baseline="0" dirty="0" err="1"/>
              <a:t>these</a:t>
            </a:r>
            <a:r>
              <a:rPr lang="de-DE" baseline="0" dirty="0"/>
              <a:t> all </a:t>
            </a:r>
            <a:r>
              <a:rPr lang="de-DE" baseline="0" dirty="0" err="1"/>
              <a:t>have</a:t>
            </a:r>
            <a:r>
              <a:rPr lang="de-DE" baseline="0" dirty="0"/>
              <a:t> </a:t>
            </a:r>
            <a:r>
              <a:rPr lang="de-DE" baseline="0" dirty="0" err="1"/>
              <a:t>one</a:t>
            </a:r>
            <a:r>
              <a:rPr lang="de-DE" baseline="0" dirty="0"/>
              <a:t> </a:t>
            </a:r>
            <a:r>
              <a:rPr lang="de-DE" baseline="0" dirty="0" err="1"/>
              <a:t>to</a:t>
            </a:r>
            <a:r>
              <a:rPr lang="de-DE" baseline="0" dirty="0"/>
              <a:t> </a:t>
            </a:r>
            <a:r>
              <a:rPr lang="de-DE" baseline="0" dirty="0" err="1"/>
              <a:t>three</a:t>
            </a:r>
            <a:r>
              <a:rPr lang="de-DE" baseline="0" dirty="0"/>
              <a:t> </a:t>
            </a:r>
            <a:r>
              <a:rPr lang="de-DE" baseline="0" dirty="0" err="1"/>
              <a:t>zones</a:t>
            </a:r>
            <a:r>
              <a:rPr lang="de-DE" baseline="0" dirty="0"/>
              <a:t> </a:t>
            </a:r>
            <a:r>
              <a:rPr lang="de-DE" baseline="0" dirty="0" err="1"/>
              <a:t>of</a:t>
            </a:r>
            <a:r>
              <a:rPr lang="de-DE" baseline="0" dirty="0"/>
              <a:t> </a:t>
            </a:r>
            <a:r>
              <a:rPr lang="de-DE" baseline="0" dirty="0" err="1"/>
              <a:t>management</a:t>
            </a:r>
            <a:r>
              <a:rPr lang="de-DE" baseline="0" dirty="0"/>
              <a:t> </a:t>
            </a:r>
            <a:r>
              <a:rPr lang="de-DE" baseline="0" dirty="0" err="1"/>
              <a:t>or</a:t>
            </a:r>
            <a:r>
              <a:rPr lang="de-DE" baseline="0" dirty="0"/>
              <a:t> </a:t>
            </a:r>
            <a:r>
              <a:rPr lang="de-DE" baseline="0" dirty="0" err="1"/>
              <a:t>protection</a:t>
            </a:r>
            <a:r>
              <a:rPr lang="de-DE" baseline="0" dirty="0"/>
              <a:t>: </a:t>
            </a:r>
            <a:r>
              <a:rPr lang="de-DE" baseline="0" dirty="0" err="1"/>
              <a:t>strict</a:t>
            </a:r>
            <a:r>
              <a:rPr lang="de-DE" baseline="0" dirty="0"/>
              <a:t> </a:t>
            </a:r>
            <a:r>
              <a:rPr lang="de-DE" baseline="0" dirty="0" err="1"/>
              <a:t>nature</a:t>
            </a:r>
            <a:r>
              <a:rPr lang="de-DE" baseline="0" dirty="0"/>
              <a:t> </a:t>
            </a:r>
            <a:r>
              <a:rPr lang="de-DE" baseline="0" dirty="0" err="1"/>
              <a:t>reserve</a:t>
            </a:r>
            <a:r>
              <a:rPr lang="de-DE" baseline="0" dirty="0"/>
              <a:t>, </a:t>
            </a:r>
            <a:r>
              <a:rPr lang="de-DE" baseline="0" dirty="0" err="1"/>
              <a:t>conservation</a:t>
            </a:r>
            <a:r>
              <a:rPr lang="de-DE" baseline="0" dirty="0"/>
              <a:t> </a:t>
            </a:r>
            <a:r>
              <a:rPr lang="de-DE" baseline="0" dirty="0" err="1"/>
              <a:t>zone</a:t>
            </a:r>
            <a:r>
              <a:rPr lang="de-DE" baseline="0" dirty="0"/>
              <a:t>, </a:t>
            </a:r>
            <a:r>
              <a:rPr lang="de-DE" baseline="0" dirty="0" err="1"/>
              <a:t>and</a:t>
            </a:r>
            <a:r>
              <a:rPr lang="de-DE" baseline="0" dirty="0"/>
              <a:t> limited </a:t>
            </a:r>
            <a:r>
              <a:rPr lang="de-DE" baseline="0" dirty="0" err="1"/>
              <a:t>management</a:t>
            </a:r>
            <a:r>
              <a:rPr lang="de-DE" baseline="0" dirty="0"/>
              <a:t> </a:t>
            </a:r>
            <a:r>
              <a:rPr lang="de-DE" baseline="0" dirty="0" err="1"/>
              <a:t>zone</a:t>
            </a:r>
            <a:r>
              <a:rPr lang="de-DE" baseline="0" dirty="0"/>
              <a:t>. A </a:t>
            </a:r>
            <a:r>
              <a:rPr lang="de-DE" baseline="0" dirty="0" err="1"/>
              <a:t>few</a:t>
            </a:r>
            <a:r>
              <a:rPr lang="de-DE" baseline="0" dirty="0"/>
              <a:t> Natura 2000 </a:t>
            </a:r>
            <a:r>
              <a:rPr lang="de-DE" baseline="0" dirty="0" err="1"/>
              <a:t>sites</a:t>
            </a:r>
            <a:r>
              <a:rPr lang="de-DE" baseline="0" dirty="0"/>
              <a:t> </a:t>
            </a:r>
            <a:r>
              <a:rPr lang="de-DE" baseline="0" dirty="0" err="1"/>
              <a:t>are</a:t>
            </a:r>
            <a:r>
              <a:rPr lang="de-DE" baseline="0" dirty="0"/>
              <a:t> </a:t>
            </a:r>
            <a:r>
              <a:rPr lang="de-DE" baseline="0" dirty="0" err="1"/>
              <a:t>only</a:t>
            </a:r>
            <a:r>
              <a:rPr lang="de-DE" baseline="0" dirty="0"/>
              <a:t> </a:t>
            </a:r>
            <a:r>
              <a:rPr lang="de-DE" baseline="0" dirty="0" err="1"/>
              <a:t>designated</a:t>
            </a:r>
            <a:r>
              <a:rPr lang="de-DE" baseline="0" dirty="0"/>
              <a:t> </a:t>
            </a:r>
            <a:r>
              <a:rPr lang="de-DE" baseline="0" dirty="0" err="1"/>
              <a:t>as</a:t>
            </a:r>
            <a:r>
              <a:rPr lang="de-DE" baseline="0" dirty="0"/>
              <a:t> limited </a:t>
            </a:r>
            <a:r>
              <a:rPr lang="de-DE" baseline="0" dirty="0" err="1"/>
              <a:t>conservation</a:t>
            </a:r>
            <a:r>
              <a:rPr lang="de-DE" baseline="0" dirty="0"/>
              <a:t> </a:t>
            </a:r>
            <a:r>
              <a:rPr lang="de-DE" baseline="0" dirty="0" err="1"/>
              <a:t>areas</a:t>
            </a:r>
            <a:r>
              <a:rPr lang="de-DE" baseline="0" dirty="0"/>
              <a:t>, outside </a:t>
            </a:r>
            <a:r>
              <a:rPr lang="de-DE" baseline="0" dirty="0" err="1"/>
              <a:t>the</a:t>
            </a:r>
            <a:r>
              <a:rPr lang="de-DE" baseline="0" dirty="0"/>
              <a:t> national PA </a:t>
            </a:r>
            <a:r>
              <a:rPr lang="de-DE" baseline="0" dirty="0" err="1"/>
              <a:t>network</a:t>
            </a:r>
            <a:r>
              <a:rPr lang="de-DE" baseline="0" dirty="0"/>
              <a:t>. </a:t>
            </a:r>
          </a:p>
          <a:p>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a:t>In </a:t>
            </a:r>
            <a:r>
              <a:rPr lang="de-DE" b="1" baseline="0" dirty="0"/>
              <a:t>Germany,</a:t>
            </a:r>
            <a:r>
              <a:rPr lang="de-DE" baseline="0" dirty="0"/>
              <a:t> Natura 2000 </a:t>
            </a:r>
            <a:r>
              <a:rPr lang="de-DE" baseline="0" dirty="0" err="1"/>
              <a:t>designation</a:t>
            </a:r>
            <a:r>
              <a:rPr lang="de-DE" baseline="0" dirty="0"/>
              <a:t> </a:t>
            </a:r>
            <a:r>
              <a:rPr lang="de-DE" baseline="0" dirty="0" err="1"/>
              <a:t>is</a:t>
            </a:r>
            <a:r>
              <a:rPr lang="de-DE" baseline="0" dirty="0"/>
              <a:t> </a:t>
            </a:r>
            <a:r>
              <a:rPr lang="de-DE" baseline="0" dirty="0" err="1"/>
              <a:t>responsibility</a:t>
            </a:r>
            <a:r>
              <a:rPr lang="de-DE" baseline="0" dirty="0"/>
              <a:t> </a:t>
            </a:r>
            <a:r>
              <a:rPr lang="de-DE" baseline="0" dirty="0" err="1"/>
              <a:t>of</a:t>
            </a:r>
            <a:r>
              <a:rPr lang="de-DE" baseline="0" dirty="0"/>
              <a:t> </a:t>
            </a:r>
            <a:r>
              <a:rPr lang="de-DE" baseline="0" dirty="0" err="1"/>
              <a:t>the</a:t>
            </a:r>
            <a:r>
              <a:rPr lang="de-DE" baseline="0" dirty="0"/>
              <a:t> </a:t>
            </a:r>
            <a:r>
              <a:rPr lang="de-DE" baseline="0" dirty="0" err="1"/>
              <a:t>federal</a:t>
            </a:r>
            <a:r>
              <a:rPr lang="de-DE" baseline="0" dirty="0"/>
              <a:t> </a:t>
            </a:r>
            <a:r>
              <a:rPr lang="de-DE" baseline="0" dirty="0" err="1"/>
              <a:t>states</a:t>
            </a:r>
            <a:r>
              <a:rPr lang="de-DE" baseline="0" dirty="0"/>
              <a:t>, </a:t>
            </a:r>
            <a:r>
              <a:rPr lang="de-DE" baseline="0" dirty="0" err="1"/>
              <a:t>and</a:t>
            </a:r>
            <a:r>
              <a:rPr lang="de-DE" baseline="0" dirty="0"/>
              <a:t> </a:t>
            </a:r>
            <a:r>
              <a:rPr lang="de-DE" baseline="0" dirty="0" err="1"/>
              <a:t>they</a:t>
            </a:r>
            <a:r>
              <a:rPr lang="de-DE" baseline="0" dirty="0"/>
              <a:t> </a:t>
            </a:r>
            <a:r>
              <a:rPr lang="de-DE" baseline="0" dirty="0" err="1"/>
              <a:t>can</a:t>
            </a:r>
            <a:r>
              <a:rPr lang="de-DE" baseline="0" dirty="0"/>
              <a:t> </a:t>
            </a:r>
            <a:r>
              <a:rPr lang="de-DE" baseline="0" dirty="0" err="1"/>
              <a:t>designate</a:t>
            </a:r>
            <a:r>
              <a:rPr lang="de-DE" baseline="0" dirty="0"/>
              <a:t> </a:t>
            </a:r>
            <a:r>
              <a:rPr lang="de-DE" baseline="0" dirty="0" err="1"/>
              <a:t>using</a:t>
            </a:r>
            <a:r>
              <a:rPr lang="de-DE" baseline="0" dirty="0"/>
              <a:t> </a:t>
            </a:r>
            <a:r>
              <a:rPr lang="de-DE" baseline="0" dirty="0" err="1"/>
              <a:t>various</a:t>
            </a:r>
            <a:r>
              <a:rPr lang="de-DE" baseline="0" dirty="0"/>
              <a:t> different </a:t>
            </a:r>
            <a:r>
              <a:rPr lang="de-DE" baseline="0" dirty="0" err="1"/>
              <a:t>instruments</a:t>
            </a:r>
            <a:r>
              <a:rPr lang="de-DE" baseline="0" dirty="0"/>
              <a:t> – </a:t>
            </a:r>
            <a:r>
              <a:rPr lang="de-DE" baseline="0" dirty="0" err="1"/>
              <a:t>mostly</a:t>
            </a:r>
            <a:r>
              <a:rPr lang="de-DE" baseline="0" dirty="0"/>
              <a:t> </a:t>
            </a:r>
            <a:r>
              <a:rPr lang="de-DE" baseline="0" dirty="0" err="1"/>
              <a:t>nature</a:t>
            </a:r>
            <a:r>
              <a:rPr lang="de-DE" baseline="0" dirty="0"/>
              <a:t> </a:t>
            </a:r>
            <a:r>
              <a:rPr lang="de-DE" baseline="0" dirty="0" err="1"/>
              <a:t>reserves</a:t>
            </a:r>
            <a:r>
              <a:rPr lang="de-DE" baseline="0" dirty="0"/>
              <a:t> </a:t>
            </a:r>
            <a:r>
              <a:rPr lang="de-DE" baseline="0" dirty="0" err="1"/>
              <a:t>or</a:t>
            </a:r>
            <a:r>
              <a:rPr lang="de-DE" baseline="0" dirty="0"/>
              <a:t> </a:t>
            </a:r>
            <a:r>
              <a:rPr lang="de-DE" baseline="0" dirty="0" err="1"/>
              <a:t>landscape</a:t>
            </a:r>
            <a:r>
              <a:rPr lang="de-DE" baseline="0" dirty="0"/>
              <a:t> </a:t>
            </a:r>
            <a:r>
              <a:rPr lang="de-DE" baseline="0" dirty="0" err="1"/>
              <a:t>protection</a:t>
            </a:r>
            <a:r>
              <a:rPr lang="de-DE" baseline="0" dirty="0"/>
              <a:t> </a:t>
            </a:r>
            <a:r>
              <a:rPr lang="de-DE" baseline="0" dirty="0" err="1"/>
              <a:t>areas</a:t>
            </a:r>
            <a:r>
              <a:rPr lang="de-DE" baseline="0" dirty="0"/>
              <a:t> (</a:t>
            </a:r>
            <a:r>
              <a:rPr lang="de-DE" baseline="0" dirty="0" err="1"/>
              <a:t>under</a:t>
            </a:r>
            <a:r>
              <a:rPr lang="de-DE" baseline="0" dirty="0"/>
              <a:t> national </a:t>
            </a:r>
            <a:r>
              <a:rPr lang="de-DE" baseline="0" dirty="0" err="1"/>
              <a:t>law</a:t>
            </a:r>
            <a:r>
              <a:rPr lang="de-DE" baseline="0" dirty="0"/>
              <a:t>), but also just </a:t>
            </a:r>
            <a:r>
              <a:rPr lang="de-DE" baseline="0" dirty="0" err="1"/>
              <a:t>management</a:t>
            </a:r>
            <a:r>
              <a:rPr lang="de-DE" baseline="0" dirty="0"/>
              <a:t> </a:t>
            </a:r>
            <a:r>
              <a:rPr lang="de-DE" baseline="0" dirty="0" err="1"/>
              <a:t>plans</a:t>
            </a:r>
            <a:r>
              <a:rPr lang="de-DE" baseline="0" dirty="0"/>
              <a:t> </a:t>
            </a:r>
            <a:r>
              <a:rPr lang="de-DE" baseline="0" dirty="0" err="1"/>
              <a:t>and</a:t>
            </a:r>
            <a:r>
              <a:rPr lang="de-DE" baseline="0" dirty="0"/>
              <a:t> </a:t>
            </a:r>
            <a:r>
              <a:rPr lang="de-DE" baseline="0" dirty="0" err="1"/>
              <a:t>contracts</a:t>
            </a:r>
            <a:r>
              <a:rPr lang="de-DE" baseline="0" dirty="0"/>
              <a:t> </a:t>
            </a:r>
            <a:r>
              <a:rPr lang="de-DE" baseline="0" dirty="0" err="1"/>
              <a:t>or</a:t>
            </a:r>
            <a:r>
              <a:rPr lang="de-DE" baseline="0" dirty="0"/>
              <a:t> just </a:t>
            </a:r>
            <a:r>
              <a:rPr lang="de-DE" baseline="0" dirty="0" err="1"/>
              <a:t>state</a:t>
            </a:r>
            <a:r>
              <a:rPr lang="de-DE" baseline="0" dirty="0"/>
              <a:t> </a:t>
            </a:r>
            <a:r>
              <a:rPr lang="de-DE" baseline="0" dirty="0" err="1"/>
              <a:t>law</a:t>
            </a:r>
            <a:r>
              <a:rPr lang="de-DE" baseline="0" dirty="0"/>
              <a:t> </a:t>
            </a:r>
            <a:r>
              <a:rPr lang="de-DE" baseline="0" dirty="0" err="1"/>
              <a:t>designations</a:t>
            </a:r>
            <a:r>
              <a:rPr lang="de-DE" baseline="0" dirty="0"/>
              <a:t>. A </a:t>
            </a:r>
            <a:r>
              <a:rPr lang="de-DE" baseline="0" dirty="0" err="1"/>
              <a:t>quarter</a:t>
            </a:r>
            <a:r>
              <a:rPr lang="de-DE" baseline="0" dirty="0"/>
              <a:t> </a:t>
            </a:r>
            <a:r>
              <a:rPr lang="de-DE" baseline="0" dirty="0" err="1"/>
              <a:t>of</a:t>
            </a:r>
            <a:r>
              <a:rPr lang="de-DE" baseline="0" dirty="0"/>
              <a:t> </a:t>
            </a:r>
            <a:r>
              <a:rPr lang="de-DE" baseline="0" dirty="0" err="1"/>
              <a:t>the</a:t>
            </a:r>
            <a:r>
              <a:rPr lang="de-DE" baseline="0" dirty="0"/>
              <a:t> large </a:t>
            </a:r>
            <a:r>
              <a:rPr lang="de-DE" baseline="0" dirty="0" err="1"/>
              <a:t>number</a:t>
            </a:r>
            <a:r>
              <a:rPr lang="de-DE" baseline="0" dirty="0"/>
              <a:t> </a:t>
            </a:r>
            <a:r>
              <a:rPr lang="de-DE" baseline="0" dirty="0" err="1"/>
              <a:t>of</a:t>
            </a:r>
            <a:r>
              <a:rPr lang="de-DE" baseline="0" dirty="0"/>
              <a:t> Natura 2000 </a:t>
            </a:r>
            <a:r>
              <a:rPr lang="de-DE" baseline="0" dirty="0" err="1"/>
              <a:t>sites</a:t>
            </a:r>
            <a:r>
              <a:rPr lang="de-DE" baseline="0" dirty="0"/>
              <a:t> </a:t>
            </a:r>
            <a:r>
              <a:rPr lang="de-DE" baseline="0" dirty="0" err="1"/>
              <a:t>are</a:t>
            </a:r>
            <a:r>
              <a:rPr lang="de-DE" baseline="0" dirty="0"/>
              <a:t> </a:t>
            </a:r>
            <a:r>
              <a:rPr lang="de-DE" baseline="0" dirty="0" err="1"/>
              <a:t>less</a:t>
            </a:r>
            <a:r>
              <a:rPr lang="de-DE" baseline="0" dirty="0"/>
              <a:t> </a:t>
            </a:r>
            <a:r>
              <a:rPr lang="de-DE" baseline="0" dirty="0" err="1"/>
              <a:t>than</a:t>
            </a:r>
            <a:r>
              <a:rPr lang="de-DE" baseline="0" dirty="0"/>
              <a:t> 50ha in </a:t>
            </a:r>
            <a:r>
              <a:rPr lang="de-DE" baseline="0" dirty="0" err="1"/>
              <a:t>size</a:t>
            </a:r>
            <a:r>
              <a:rPr lang="de-DE" baseline="0" dirty="0"/>
              <a:t>. </a:t>
            </a:r>
          </a:p>
          <a:p>
            <a:endParaRPr lang="de-DE" baseline="0" dirty="0"/>
          </a:p>
          <a:p>
            <a:endParaRPr lang="de-DE" baseline="0" dirty="0"/>
          </a:p>
          <a:p>
            <a:endParaRPr lang="de-DE" baseline="0" dirty="0"/>
          </a:p>
          <a:p>
            <a:r>
              <a:rPr lang="en-GB" sz="1200" b="1" dirty="0"/>
              <a:t>Sources: </a:t>
            </a:r>
          </a:p>
          <a:p>
            <a:r>
              <a:rPr lang="en-GB" sz="1200" dirty="0"/>
              <a:t>European Court of Auditors (2017) More efforts needed to implement the Natura 2000 network to its full potential.   Special Report No 1/2017, European Court of Auditors, Brussels.</a:t>
            </a:r>
          </a:p>
          <a:p>
            <a:r>
              <a:rPr lang="en-GB" sz="1200" dirty="0"/>
              <a:t>European Commission (2014) </a:t>
            </a:r>
            <a:r>
              <a:rPr lang="en-GB" sz="1200" i="1" dirty="0"/>
              <a:t>Establishing Conservation Measures for Natura 2000 sites: A review of the provisions of Article 6.1 and their practical implementation in different Member States</a:t>
            </a:r>
            <a:r>
              <a:rPr lang="en-GB" sz="1200" dirty="0"/>
              <a:t>.   (with Annex Fact Sheets on Natura 2000 Management Planning in the Member States – Situation in 2011), European Commission, Brussels.</a:t>
            </a:r>
          </a:p>
          <a:p>
            <a:r>
              <a:rPr lang="en-GB" sz="1200" dirty="0"/>
              <a:t>Underwood et al (2014) Protected Area Approaches in the EU. IEEP. </a:t>
            </a:r>
          </a:p>
          <a:p>
            <a:r>
              <a:rPr lang="en-GB" sz="1200" kern="1200" dirty="0">
                <a:solidFill>
                  <a:schemeClr val="tx1"/>
                </a:solidFill>
                <a:effectLst/>
                <a:latin typeface="+mn-lt"/>
                <a:ea typeface="+mn-ea"/>
                <a:cs typeface="+mn-cs"/>
              </a:rPr>
              <a:t>Committee of the Regions (2015) </a:t>
            </a:r>
            <a:r>
              <a:rPr lang="en-GB" sz="1200" i="1" kern="1200" dirty="0">
                <a:solidFill>
                  <a:schemeClr val="tx1"/>
                </a:solidFill>
                <a:effectLst/>
                <a:latin typeface="+mn-lt"/>
                <a:ea typeface="+mn-ea"/>
                <a:cs typeface="+mn-cs"/>
              </a:rPr>
              <a:t>Territorial Impact Assessment: Birds and Habitats Directives (Natura 2000) Directives 92/43/EEC and 79/409/EEC</a:t>
            </a:r>
            <a:r>
              <a:rPr lang="en-GB" sz="1200" kern="1200" dirty="0">
                <a:solidFill>
                  <a:schemeClr val="tx1"/>
                </a:solidFill>
                <a:effectLst/>
                <a:latin typeface="+mn-lt"/>
                <a:ea typeface="+mn-ea"/>
                <a:cs typeface="+mn-cs"/>
              </a:rPr>
              <a:t>.    Committee of the Regions, Brussels.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hlinkClick r:id="rId3"/>
              </a:rPr>
              <a:t>https://cor.europa.eu/en/our-work/Documents/Territorial-impact-assessment/birds-and-habitats-directives.pdf</a:t>
            </a:r>
            <a:endParaRPr lang="en-GB" sz="1200" kern="1200" dirty="0">
              <a:solidFill>
                <a:schemeClr val="tx1"/>
              </a:solidFill>
              <a:effectLst/>
              <a:latin typeface="+mn-lt"/>
              <a:ea typeface="+mn-ea"/>
              <a:cs typeface="+mn-cs"/>
            </a:endParaRPr>
          </a:p>
          <a:p>
            <a:endParaRPr lang="en-GB" sz="1200" dirty="0"/>
          </a:p>
        </p:txBody>
      </p:sp>
      <p:sp>
        <p:nvSpPr>
          <p:cNvPr id="4" name="Slide Number Placeholder 3"/>
          <p:cNvSpPr>
            <a:spLocks noGrp="1"/>
          </p:cNvSpPr>
          <p:nvPr>
            <p:ph type="sldNum" sz="quarter" idx="10"/>
          </p:nvPr>
        </p:nvSpPr>
        <p:spPr/>
        <p:txBody>
          <a:bodyPr/>
          <a:lstStyle/>
          <a:p>
            <a:fld id="{1BE79150-6D3D-4913-B535-F665DA36A38D}" type="slidenum">
              <a:rPr lang="sv-SE" smtClean="0"/>
              <a:t>5</a:t>
            </a:fld>
            <a:endParaRPr lang="sv-SE"/>
          </a:p>
        </p:txBody>
      </p:sp>
    </p:spTree>
    <p:extLst>
      <p:ext uri="{BB962C8B-B14F-4D97-AF65-F5344CB8AC3E}">
        <p14:creationId xmlns:p14="http://schemas.microsoft.com/office/powerpoint/2010/main" val="986772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Guidance documents</a:t>
            </a:r>
            <a:r>
              <a:rPr lang="de-DE" baseline="0" dirty="0" smtClean="0"/>
              <a:t> for all these sectors and their interactions with Natura 2000 are available on the European Commission DG ENV website.</a:t>
            </a:r>
            <a:endParaRPr lang="de-DE" dirty="0" smtClean="0"/>
          </a:p>
          <a:p>
            <a:endParaRPr lang="de-DE" dirty="0" smtClean="0"/>
          </a:p>
          <a:p>
            <a:r>
              <a:rPr lang="de-DE" dirty="0" smtClean="0"/>
              <a:t>Your feedback</a:t>
            </a:r>
            <a:r>
              <a:rPr lang="de-DE" baseline="0" dirty="0" smtClean="0"/>
              <a:t> and comments on these documents is very welcome. </a:t>
            </a:r>
            <a:r>
              <a:rPr lang="de-DE" dirty="0" smtClean="0"/>
              <a:t>The Windfarm guidance has been updated and the</a:t>
            </a:r>
            <a:r>
              <a:rPr lang="de-DE" baseline="0" dirty="0" smtClean="0"/>
              <a:t> new version will be published soon. The </a:t>
            </a:r>
            <a:r>
              <a:rPr lang="de-DE" dirty="0" smtClean="0"/>
              <a:t>Farming </a:t>
            </a:r>
            <a:r>
              <a:rPr lang="de-DE" dirty="0"/>
              <a:t>and Natura 2000 </a:t>
            </a:r>
            <a:r>
              <a:rPr lang="de-DE" dirty="0" smtClean="0"/>
              <a:t>guidance</a:t>
            </a:r>
            <a:r>
              <a:rPr lang="de-DE" baseline="0" dirty="0" smtClean="0"/>
              <a:t> is to be updated soon. </a:t>
            </a:r>
            <a:endParaRPr lang="de-DE" dirty="0"/>
          </a:p>
          <a:p>
            <a:endParaRPr lang="de-DE" dirty="0"/>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t>Sources: </a:t>
            </a:r>
            <a:r>
              <a:rPr lang="en-GB" sz="1200" dirty="0"/>
              <a:t>European Commission guidance documents at </a:t>
            </a:r>
            <a:r>
              <a:rPr lang="en-GB" sz="1200" dirty="0">
                <a:hlinkClick r:id="rId3"/>
              </a:rPr>
              <a:t>https://ec.europa.eu/environment/nature/natura2000/management/guidance_en.htm</a:t>
            </a:r>
            <a:r>
              <a:rPr lang="en-GB" sz="1200" dirty="0"/>
              <a:t> and own work</a:t>
            </a:r>
          </a:p>
          <a:p>
            <a:endParaRPr lang="de-DE" dirty="0"/>
          </a:p>
        </p:txBody>
      </p:sp>
      <p:sp>
        <p:nvSpPr>
          <p:cNvPr id="4" name="Slide Number Placeholder 3"/>
          <p:cNvSpPr>
            <a:spLocks noGrp="1"/>
          </p:cNvSpPr>
          <p:nvPr>
            <p:ph type="sldNum" sz="quarter" idx="10"/>
          </p:nvPr>
        </p:nvSpPr>
        <p:spPr/>
        <p:txBody>
          <a:bodyPr/>
          <a:lstStyle/>
          <a:p>
            <a:fld id="{1BE79150-6D3D-4913-B535-F665DA36A38D}" type="slidenum">
              <a:rPr lang="sv-SE" smtClean="0"/>
              <a:t>6</a:t>
            </a:fld>
            <a:endParaRPr lang="sv-SE"/>
          </a:p>
        </p:txBody>
      </p:sp>
    </p:spTree>
    <p:extLst>
      <p:ext uri="{BB962C8B-B14F-4D97-AF65-F5344CB8AC3E}">
        <p14:creationId xmlns:p14="http://schemas.microsoft.com/office/powerpoint/2010/main" val="1815305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 will also just </a:t>
            </a:r>
            <a:r>
              <a:rPr lang="de-DE" dirty="0" err="1"/>
              <a:t>briefly</a:t>
            </a:r>
            <a:r>
              <a:rPr lang="de-DE" dirty="0"/>
              <a:t> </a:t>
            </a:r>
            <a:r>
              <a:rPr lang="de-DE" dirty="0" err="1"/>
              <a:t>mention</a:t>
            </a:r>
            <a:r>
              <a:rPr lang="de-DE" dirty="0"/>
              <a:t> </a:t>
            </a:r>
            <a:r>
              <a:rPr lang="de-DE" dirty="0" err="1"/>
              <a:t>the</a:t>
            </a:r>
            <a:r>
              <a:rPr lang="de-DE" dirty="0"/>
              <a:t> </a:t>
            </a:r>
            <a:r>
              <a:rPr lang="de-DE" b="1" dirty="0" err="1"/>
              <a:t>Frequently</a:t>
            </a:r>
            <a:r>
              <a:rPr lang="de-DE" b="1" dirty="0"/>
              <a:t> </a:t>
            </a:r>
            <a:r>
              <a:rPr lang="de-DE" b="1" dirty="0" err="1"/>
              <a:t>Asked</a:t>
            </a:r>
            <a:r>
              <a:rPr lang="de-DE" b="1" baseline="0" dirty="0"/>
              <a:t> </a:t>
            </a:r>
            <a:r>
              <a:rPr lang="de-DE" b="1" baseline="0" dirty="0" err="1"/>
              <a:t>Questions</a:t>
            </a:r>
            <a:r>
              <a:rPr lang="de-DE" b="1" baseline="0" dirty="0"/>
              <a:t> </a:t>
            </a:r>
            <a:r>
              <a:rPr lang="de-DE" b="1" baseline="0" dirty="0" err="1"/>
              <a:t>guidance</a:t>
            </a:r>
            <a:r>
              <a:rPr lang="de-DE" b="1" baseline="0" dirty="0"/>
              <a:t> </a:t>
            </a:r>
            <a:r>
              <a:rPr lang="de-DE" b="1" baseline="0" dirty="0" err="1"/>
              <a:t>documents</a:t>
            </a:r>
            <a:r>
              <a:rPr lang="de-DE" b="1" baseline="0" dirty="0"/>
              <a:t> </a:t>
            </a:r>
            <a:r>
              <a:rPr lang="de-DE" baseline="0" dirty="0" err="1"/>
              <a:t>about</a:t>
            </a:r>
            <a:r>
              <a:rPr lang="de-DE" baseline="0" dirty="0"/>
              <a:t> </a:t>
            </a:r>
            <a:r>
              <a:rPr lang="de-DE" baseline="0" dirty="0" err="1"/>
              <a:t>the</a:t>
            </a:r>
            <a:r>
              <a:rPr lang="de-DE" baseline="0" dirty="0"/>
              <a:t> </a:t>
            </a:r>
            <a:r>
              <a:rPr lang="de-DE" baseline="0" dirty="0" err="1"/>
              <a:t>key</a:t>
            </a:r>
            <a:r>
              <a:rPr lang="de-DE" baseline="0" dirty="0"/>
              <a:t> EU </a:t>
            </a:r>
            <a:r>
              <a:rPr lang="de-DE" baseline="0" dirty="0" err="1"/>
              <a:t>directives</a:t>
            </a:r>
            <a:r>
              <a:rPr lang="de-DE" baseline="0" dirty="0"/>
              <a:t> </a:t>
            </a:r>
            <a:r>
              <a:rPr lang="de-DE" baseline="0" dirty="0" err="1"/>
              <a:t>and</a:t>
            </a:r>
            <a:r>
              <a:rPr lang="de-DE" baseline="0" dirty="0"/>
              <a:t> </a:t>
            </a:r>
            <a:r>
              <a:rPr lang="de-DE" baseline="0" dirty="0" err="1"/>
              <a:t>regulations</a:t>
            </a:r>
            <a:r>
              <a:rPr lang="de-DE" baseline="0" dirty="0"/>
              <a:t> </a:t>
            </a:r>
            <a:r>
              <a:rPr lang="de-DE" baseline="0" dirty="0" err="1"/>
              <a:t>and</a:t>
            </a:r>
            <a:r>
              <a:rPr lang="de-DE" baseline="0" dirty="0"/>
              <a:t> Natura 2000 – </a:t>
            </a:r>
            <a:r>
              <a:rPr lang="de-DE" baseline="0" dirty="0" err="1"/>
              <a:t>the</a:t>
            </a:r>
            <a:r>
              <a:rPr lang="de-DE" baseline="0" dirty="0"/>
              <a:t> Nitrates FAQ </a:t>
            </a:r>
            <a:r>
              <a:rPr lang="de-DE" baseline="0" dirty="0" err="1"/>
              <a:t>and</a:t>
            </a:r>
            <a:r>
              <a:rPr lang="de-DE" baseline="0" dirty="0"/>
              <a:t> </a:t>
            </a:r>
            <a:r>
              <a:rPr lang="de-DE" baseline="0" dirty="0" err="1"/>
              <a:t>the</a:t>
            </a:r>
            <a:r>
              <a:rPr lang="de-DE" baseline="0" dirty="0"/>
              <a:t> IAS FAQ </a:t>
            </a:r>
            <a:r>
              <a:rPr lang="de-DE" baseline="0" dirty="0" err="1"/>
              <a:t>are</a:t>
            </a:r>
            <a:r>
              <a:rPr lang="de-DE" baseline="0" dirty="0"/>
              <a:t> in </a:t>
            </a:r>
            <a:r>
              <a:rPr lang="de-DE" baseline="0" dirty="0" err="1"/>
              <a:t>the</a:t>
            </a:r>
            <a:r>
              <a:rPr lang="de-DE" baseline="0" dirty="0"/>
              <a:t> final </a:t>
            </a:r>
            <a:r>
              <a:rPr lang="de-DE" baseline="0" dirty="0" err="1"/>
              <a:t>stages</a:t>
            </a:r>
            <a:r>
              <a:rPr lang="de-DE" baseline="0" dirty="0"/>
              <a:t> </a:t>
            </a:r>
            <a:r>
              <a:rPr lang="de-DE" baseline="0" dirty="0" err="1"/>
              <a:t>of</a:t>
            </a:r>
            <a:r>
              <a:rPr lang="de-DE" baseline="0" dirty="0"/>
              <a:t> </a:t>
            </a:r>
            <a:r>
              <a:rPr lang="de-DE" baseline="0" dirty="0" err="1"/>
              <a:t>being</a:t>
            </a:r>
            <a:r>
              <a:rPr lang="de-DE" baseline="0" dirty="0"/>
              <a:t> </a:t>
            </a:r>
            <a:r>
              <a:rPr lang="de-DE" baseline="0" dirty="0" err="1"/>
              <a:t>completed</a:t>
            </a:r>
            <a:r>
              <a:rPr lang="de-DE" baseline="0" dirty="0"/>
              <a:t> </a:t>
            </a:r>
            <a:r>
              <a:rPr lang="de-DE" baseline="0" dirty="0" err="1"/>
              <a:t>and</a:t>
            </a:r>
            <a:r>
              <a:rPr lang="de-DE" baseline="0" dirty="0"/>
              <a:t> </a:t>
            </a:r>
            <a:r>
              <a:rPr lang="de-DE" baseline="0" dirty="0" err="1"/>
              <a:t>they</a:t>
            </a:r>
            <a:r>
              <a:rPr lang="de-DE" baseline="0" dirty="0"/>
              <a:t> </a:t>
            </a:r>
            <a:r>
              <a:rPr lang="de-DE" baseline="0" dirty="0" err="1"/>
              <a:t>are</a:t>
            </a:r>
            <a:r>
              <a:rPr lang="de-DE" baseline="0" dirty="0"/>
              <a:t> </a:t>
            </a:r>
            <a:r>
              <a:rPr lang="de-DE" baseline="0" dirty="0" err="1"/>
              <a:t>currently</a:t>
            </a:r>
            <a:r>
              <a:rPr lang="de-DE" baseline="0" dirty="0"/>
              <a:t> open </a:t>
            </a:r>
            <a:r>
              <a:rPr lang="de-DE" baseline="0" dirty="0" err="1"/>
              <a:t>for</a:t>
            </a:r>
            <a:r>
              <a:rPr lang="de-DE" baseline="0" dirty="0"/>
              <a:t> </a:t>
            </a:r>
            <a:r>
              <a:rPr lang="de-DE" baseline="0" dirty="0" err="1"/>
              <a:t>comments</a:t>
            </a:r>
            <a:r>
              <a:rPr lang="de-DE" baseline="0" dirty="0"/>
              <a:t> </a:t>
            </a:r>
            <a:r>
              <a:rPr lang="de-DE" baseline="0" dirty="0" err="1"/>
              <a:t>and</a:t>
            </a:r>
            <a:r>
              <a:rPr lang="de-DE" baseline="0" dirty="0"/>
              <a:t> </a:t>
            </a:r>
            <a:r>
              <a:rPr lang="de-DE" baseline="0" dirty="0" err="1"/>
              <a:t>review</a:t>
            </a:r>
            <a:r>
              <a:rPr lang="de-DE" baseline="0" dirty="0"/>
              <a:t> in </a:t>
            </a:r>
            <a:r>
              <a:rPr lang="de-DE" baseline="0" dirty="0" err="1"/>
              <a:t>the</a:t>
            </a:r>
            <a:r>
              <a:rPr lang="de-DE" baseline="0" dirty="0"/>
              <a:t> NADEG </a:t>
            </a:r>
            <a:r>
              <a:rPr lang="de-DE" baseline="0" dirty="0" err="1"/>
              <a:t>group</a:t>
            </a:r>
            <a:r>
              <a:rPr lang="de-DE" baseline="0" dirty="0"/>
              <a:t>. The FAQ on </a:t>
            </a:r>
            <a:r>
              <a:rPr lang="de-DE" baseline="0" dirty="0" err="1"/>
              <a:t>the</a:t>
            </a:r>
            <a:r>
              <a:rPr lang="de-DE" baseline="0" dirty="0"/>
              <a:t> </a:t>
            </a:r>
            <a:r>
              <a:rPr lang="de-DE" baseline="0" dirty="0" err="1"/>
              <a:t>Floods</a:t>
            </a:r>
            <a:r>
              <a:rPr lang="de-DE" baseline="0" dirty="0"/>
              <a:t> </a:t>
            </a:r>
            <a:r>
              <a:rPr lang="de-DE" baseline="0" dirty="0" err="1"/>
              <a:t>Directive</a:t>
            </a:r>
            <a:r>
              <a:rPr lang="de-DE" baseline="0" dirty="0"/>
              <a:t> </a:t>
            </a:r>
            <a:r>
              <a:rPr lang="de-DE" baseline="0" dirty="0" err="1"/>
              <a:t>has</a:t>
            </a:r>
            <a:r>
              <a:rPr lang="de-DE" baseline="0" dirty="0"/>
              <a:t> just </a:t>
            </a:r>
            <a:r>
              <a:rPr lang="de-DE" baseline="0" dirty="0" err="1"/>
              <a:t>been</a:t>
            </a:r>
            <a:r>
              <a:rPr lang="de-DE" baseline="0" dirty="0"/>
              <a:t> </a:t>
            </a:r>
            <a:r>
              <a:rPr lang="de-DE" baseline="0" dirty="0" err="1"/>
              <a:t>published</a:t>
            </a:r>
            <a:r>
              <a:rPr lang="de-DE" baseline="0" dirty="0"/>
              <a:t>. The FAQs on </a:t>
            </a:r>
            <a:r>
              <a:rPr lang="de-DE" baseline="0" dirty="0" err="1"/>
              <a:t>the</a:t>
            </a:r>
            <a:r>
              <a:rPr lang="de-DE" baseline="0" dirty="0"/>
              <a:t> WFD </a:t>
            </a:r>
            <a:r>
              <a:rPr lang="de-DE" baseline="0" dirty="0" err="1"/>
              <a:t>and</a:t>
            </a:r>
            <a:r>
              <a:rPr lang="de-DE" baseline="0" dirty="0"/>
              <a:t> </a:t>
            </a:r>
            <a:r>
              <a:rPr lang="de-DE" baseline="0" dirty="0" err="1"/>
              <a:t>the</a:t>
            </a:r>
            <a:r>
              <a:rPr lang="de-DE" baseline="0" dirty="0"/>
              <a:t> MSFD </a:t>
            </a:r>
            <a:r>
              <a:rPr lang="de-DE" baseline="0" dirty="0" err="1"/>
              <a:t>are</a:t>
            </a:r>
            <a:r>
              <a:rPr lang="de-DE" baseline="0" dirty="0"/>
              <a:t> </a:t>
            </a:r>
            <a:r>
              <a:rPr lang="de-DE" baseline="0" dirty="0" err="1"/>
              <a:t>currently</a:t>
            </a:r>
            <a:r>
              <a:rPr lang="de-DE" baseline="0" dirty="0"/>
              <a:t> </a:t>
            </a:r>
            <a:r>
              <a:rPr lang="de-DE" baseline="0" dirty="0" err="1"/>
              <a:t>subject</a:t>
            </a:r>
            <a:r>
              <a:rPr lang="de-DE" baseline="0" dirty="0"/>
              <a:t> </a:t>
            </a:r>
            <a:r>
              <a:rPr lang="de-DE" baseline="0" dirty="0" err="1"/>
              <a:t>of</a:t>
            </a:r>
            <a:r>
              <a:rPr lang="de-DE" baseline="0" dirty="0"/>
              <a:t> a </a:t>
            </a:r>
            <a:r>
              <a:rPr lang="de-DE" baseline="0" dirty="0" err="1"/>
              <a:t>consultation</a:t>
            </a:r>
            <a:r>
              <a:rPr lang="de-DE" baseline="0" dirty="0"/>
              <a:t> </a:t>
            </a:r>
            <a:r>
              <a:rPr lang="de-DE" baseline="0" dirty="0" err="1"/>
              <a:t>to</a:t>
            </a:r>
            <a:r>
              <a:rPr lang="de-DE" baseline="0" dirty="0"/>
              <a:t> </a:t>
            </a:r>
            <a:r>
              <a:rPr lang="de-DE" baseline="0" dirty="0" err="1"/>
              <a:t>see</a:t>
            </a:r>
            <a:r>
              <a:rPr lang="de-DE" baseline="0" dirty="0"/>
              <a:t> </a:t>
            </a:r>
            <a:r>
              <a:rPr lang="de-DE" baseline="0" dirty="0" err="1"/>
              <a:t>how</a:t>
            </a:r>
            <a:r>
              <a:rPr lang="de-DE" baseline="0" dirty="0"/>
              <a:t> </a:t>
            </a:r>
            <a:r>
              <a:rPr lang="de-DE" baseline="0" dirty="0" err="1"/>
              <a:t>they</a:t>
            </a:r>
            <a:r>
              <a:rPr lang="de-DE" baseline="0" dirty="0"/>
              <a:t> </a:t>
            </a:r>
            <a:r>
              <a:rPr lang="de-DE" baseline="0" dirty="0" err="1"/>
              <a:t>could</a:t>
            </a:r>
            <a:r>
              <a:rPr lang="de-DE" baseline="0" dirty="0"/>
              <a:t> </a:t>
            </a:r>
            <a:r>
              <a:rPr lang="de-DE" baseline="0" dirty="0" err="1"/>
              <a:t>be</a:t>
            </a:r>
            <a:r>
              <a:rPr lang="de-DE" baseline="0" dirty="0"/>
              <a:t> </a:t>
            </a:r>
            <a:r>
              <a:rPr lang="de-DE" baseline="0" dirty="0" err="1"/>
              <a:t>better</a:t>
            </a:r>
            <a:r>
              <a:rPr lang="de-DE" baseline="0" dirty="0"/>
              <a:t> </a:t>
            </a:r>
            <a:r>
              <a:rPr lang="de-DE" baseline="0" dirty="0" err="1"/>
              <a:t>promoted</a:t>
            </a:r>
            <a:r>
              <a:rPr lang="de-DE" baseline="0" dirty="0"/>
              <a:t> </a:t>
            </a:r>
            <a:r>
              <a:rPr lang="de-DE" baseline="0" dirty="0" err="1"/>
              <a:t>or</a:t>
            </a:r>
            <a:r>
              <a:rPr lang="de-DE" baseline="0" dirty="0"/>
              <a:t> </a:t>
            </a:r>
            <a:r>
              <a:rPr lang="de-DE" baseline="0" dirty="0" err="1"/>
              <a:t>improved</a:t>
            </a:r>
            <a:r>
              <a:rPr lang="de-DE" baseline="0" dirty="0"/>
              <a:t>. </a:t>
            </a:r>
            <a:r>
              <a:rPr lang="de-DE" baseline="0" dirty="0" err="1"/>
              <a:t>Your</a:t>
            </a:r>
            <a:r>
              <a:rPr lang="de-DE" baseline="0" dirty="0"/>
              <a:t> </a:t>
            </a:r>
            <a:r>
              <a:rPr lang="de-DE" baseline="0" dirty="0" err="1"/>
              <a:t>inputs</a:t>
            </a:r>
            <a:r>
              <a:rPr lang="de-DE" baseline="0" dirty="0"/>
              <a:t> </a:t>
            </a:r>
            <a:r>
              <a:rPr lang="de-DE" baseline="0" dirty="0" err="1"/>
              <a:t>are</a:t>
            </a:r>
            <a:r>
              <a:rPr lang="de-DE" baseline="0" dirty="0"/>
              <a:t> </a:t>
            </a:r>
            <a:r>
              <a:rPr lang="de-DE" baseline="0" dirty="0" err="1"/>
              <a:t>very</a:t>
            </a:r>
            <a:r>
              <a:rPr lang="de-DE" baseline="0" dirty="0"/>
              <a:t> </a:t>
            </a:r>
            <a:r>
              <a:rPr lang="de-DE" baseline="0" dirty="0" err="1"/>
              <a:t>welcome</a:t>
            </a:r>
            <a:r>
              <a:rPr lang="de-DE" baseline="0" dirty="0"/>
              <a:t>. </a:t>
            </a:r>
            <a:endParaRPr lang="de-DE" dirty="0"/>
          </a:p>
          <a:p>
            <a:endParaRPr lang="de-DE" dirty="0"/>
          </a:p>
          <a:p>
            <a:r>
              <a:rPr lang="de-DE" dirty="0"/>
              <a:t>Invasive alien species – significant pressure on Natura 2000 sites and a growing </a:t>
            </a:r>
            <a:r>
              <a:rPr lang="de-DE" dirty="0" smtClean="0"/>
              <a:t>threat.</a:t>
            </a:r>
            <a:r>
              <a:rPr lang="de-DE" baseline="0" dirty="0" smtClean="0"/>
              <a:t> </a:t>
            </a:r>
            <a:r>
              <a:rPr lang="de-DE" dirty="0" smtClean="0"/>
              <a:t>IAS </a:t>
            </a:r>
            <a:r>
              <a:rPr lang="de-DE" dirty="0"/>
              <a:t>management </a:t>
            </a:r>
            <a:r>
              <a:rPr lang="de-DE" dirty="0" smtClean="0"/>
              <a:t>challenge</a:t>
            </a:r>
            <a:r>
              <a:rPr lang="de-DE" baseline="0" dirty="0" smtClean="0"/>
              <a:t> EXAMPLE:  </a:t>
            </a:r>
            <a:r>
              <a:rPr lang="de-DE" dirty="0"/>
              <a:t>Recreational fishing and water sports and invasive alien species – significant risks</a:t>
            </a:r>
            <a:r>
              <a:rPr lang="de-DE" baseline="0" dirty="0"/>
              <a:t> of people intentionally or unintentionally moving IAS around, releasing them in water bodies. Check-</a:t>
            </a:r>
            <a:r>
              <a:rPr lang="de-DE" baseline="0" dirty="0" err="1"/>
              <a:t>wash</a:t>
            </a:r>
            <a:r>
              <a:rPr lang="de-DE" baseline="0" dirty="0"/>
              <a:t>-dry </a:t>
            </a:r>
            <a:r>
              <a:rPr lang="de-DE" baseline="0" dirty="0" err="1"/>
              <a:t>campaigns</a:t>
            </a:r>
            <a:r>
              <a:rPr lang="de-DE" baseline="0" dirty="0"/>
              <a:t>. </a:t>
            </a:r>
            <a:endParaRPr lang="de-DE" dirty="0"/>
          </a:p>
          <a:p>
            <a:endParaRPr lang="de-DE" dirty="0"/>
          </a:p>
        </p:txBody>
      </p:sp>
      <p:sp>
        <p:nvSpPr>
          <p:cNvPr id="4" name="Slide Number Placeholder 3"/>
          <p:cNvSpPr>
            <a:spLocks noGrp="1"/>
          </p:cNvSpPr>
          <p:nvPr>
            <p:ph type="sldNum" sz="quarter" idx="10"/>
          </p:nvPr>
        </p:nvSpPr>
        <p:spPr/>
        <p:txBody>
          <a:bodyPr/>
          <a:lstStyle/>
          <a:p>
            <a:fld id="{1BE79150-6D3D-4913-B535-F665DA36A38D}" type="slidenum">
              <a:rPr lang="sv-SE" smtClean="0"/>
              <a:t>7</a:t>
            </a:fld>
            <a:endParaRPr lang="sv-SE"/>
          </a:p>
        </p:txBody>
      </p:sp>
    </p:spTree>
    <p:extLst>
      <p:ext uri="{BB962C8B-B14F-4D97-AF65-F5344CB8AC3E}">
        <p14:creationId xmlns:p14="http://schemas.microsoft.com/office/powerpoint/2010/main" val="1675490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The EU </a:t>
            </a:r>
            <a:r>
              <a:rPr lang="de-DE" dirty="0" err="1"/>
              <a:t>approach</a:t>
            </a:r>
            <a:r>
              <a:rPr lang="de-DE" dirty="0"/>
              <a:t> </a:t>
            </a:r>
            <a:r>
              <a:rPr lang="de-DE" dirty="0" err="1"/>
              <a:t>to</a:t>
            </a:r>
            <a:r>
              <a:rPr lang="de-DE" dirty="0"/>
              <a:t> Natura 2000 </a:t>
            </a:r>
            <a:r>
              <a:rPr lang="de-DE" dirty="0" err="1"/>
              <a:t>funding</a:t>
            </a:r>
            <a:r>
              <a:rPr lang="de-DE" dirty="0"/>
              <a:t> </a:t>
            </a:r>
            <a:r>
              <a:rPr lang="de-DE" dirty="0" err="1"/>
              <a:t>is</a:t>
            </a:r>
            <a:r>
              <a:rPr lang="de-DE" dirty="0"/>
              <a:t> </a:t>
            </a:r>
            <a:r>
              <a:rPr lang="de-DE" dirty="0" err="1"/>
              <a:t>called</a:t>
            </a:r>
            <a:r>
              <a:rPr lang="de-DE" dirty="0"/>
              <a:t> </a:t>
            </a:r>
            <a:r>
              <a:rPr lang="de-DE" dirty="0" err="1"/>
              <a:t>the</a:t>
            </a:r>
            <a:r>
              <a:rPr lang="de-DE" dirty="0"/>
              <a:t> </a:t>
            </a:r>
            <a:r>
              <a:rPr lang="de-DE" dirty="0" err="1"/>
              <a:t>integrated</a:t>
            </a:r>
            <a:r>
              <a:rPr lang="de-DE" dirty="0"/>
              <a:t> </a:t>
            </a:r>
            <a:r>
              <a:rPr lang="de-DE" dirty="0" err="1"/>
              <a:t>financing</a:t>
            </a:r>
            <a:r>
              <a:rPr lang="de-DE" dirty="0"/>
              <a:t> </a:t>
            </a:r>
            <a:r>
              <a:rPr lang="de-DE" dirty="0" err="1"/>
              <a:t>approach</a:t>
            </a:r>
            <a:r>
              <a:rPr lang="de-DE" dirty="0"/>
              <a:t> – </a:t>
            </a:r>
            <a:r>
              <a:rPr lang="de-DE" dirty="0" err="1"/>
              <a:t>ie</a:t>
            </a:r>
            <a:r>
              <a:rPr lang="de-DE" dirty="0"/>
              <a:t> </a:t>
            </a:r>
            <a:r>
              <a:rPr lang="de-DE" dirty="0" err="1"/>
              <a:t>that</a:t>
            </a:r>
            <a:r>
              <a:rPr lang="de-DE" dirty="0"/>
              <a:t> </a:t>
            </a:r>
            <a:r>
              <a:rPr lang="de-DE" dirty="0" err="1"/>
              <a:t>resources</a:t>
            </a:r>
            <a:r>
              <a:rPr lang="de-DE" dirty="0"/>
              <a:t> </a:t>
            </a:r>
            <a:r>
              <a:rPr lang="de-DE" dirty="0" err="1"/>
              <a:t>should</a:t>
            </a:r>
            <a:r>
              <a:rPr lang="de-DE" baseline="0" dirty="0"/>
              <a:t> </a:t>
            </a:r>
            <a:r>
              <a:rPr lang="de-DE" baseline="0" dirty="0" err="1"/>
              <a:t>come</a:t>
            </a:r>
            <a:r>
              <a:rPr lang="de-DE" baseline="0" dirty="0"/>
              <a:t> </a:t>
            </a:r>
            <a:r>
              <a:rPr lang="de-DE" baseline="0" dirty="0" err="1"/>
              <a:t>from</a:t>
            </a:r>
            <a:r>
              <a:rPr lang="de-DE" baseline="0" dirty="0"/>
              <a:t> </a:t>
            </a:r>
            <a:r>
              <a:rPr lang="de-DE" baseline="0" dirty="0" err="1"/>
              <a:t>the</a:t>
            </a:r>
            <a:r>
              <a:rPr lang="de-DE" baseline="0" dirty="0"/>
              <a:t> </a:t>
            </a:r>
            <a:r>
              <a:rPr lang="de-DE" baseline="0" dirty="0" err="1"/>
              <a:t>integration</a:t>
            </a:r>
            <a:r>
              <a:rPr lang="de-DE" baseline="0" dirty="0"/>
              <a:t> </a:t>
            </a:r>
            <a:r>
              <a:rPr lang="de-DE" baseline="0" dirty="0" err="1"/>
              <a:t>of</a:t>
            </a:r>
            <a:r>
              <a:rPr lang="de-DE" baseline="0" dirty="0"/>
              <a:t> </a:t>
            </a:r>
            <a:r>
              <a:rPr lang="de-DE" baseline="0" dirty="0" err="1"/>
              <a:t>biodiversity</a:t>
            </a:r>
            <a:r>
              <a:rPr lang="de-DE" baseline="0" dirty="0"/>
              <a:t> </a:t>
            </a:r>
            <a:r>
              <a:rPr lang="de-DE" baseline="0" dirty="0" err="1"/>
              <a:t>and</a:t>
            </a:r>
            <a:r>
              <a:rPr lang="de-DE" baseline="0" dirty="0"/>
              <a:t> </a:t>
            </a:r>
            <a:r>
              <a:rPr lang="de-DE" baseline="0" dirty="0" err="1"/>
              <a:t>nature</a:t>
            </a:r>
            <a:r>
              <a:rPr lang="de-DE" baseline="0" dirty="0"/>
              <a:t> </a:t>
            </a:r>
            <a:r>
              <a:rPr lang="de-DE" baseline="0" dirty="0" err="1"/>
              <a:t>priorities</a:t>
            </a:r>
            <a:r>
              <a:rPr lang="de-DE" baseline="0" dirty="0"/>
              <a:t> </a:t>
            </a:r>
            <a:r>
              <a:rPr lang="de-DE" baseline="0" dirty="0" err="1"/>
              <a:t>into</a:t>
            </a:r>
            <a:r>
              <a:rPr lang="de-DE" baseline="0" dirty="0"/>
              <a:t> </a:t>
            </a:r>
            <a:r>
              <a:rPr lang="de-DE" baseline="0" dirty="0" err="1"/>
              <a:t>the</a:t>
            </a:r>
            <a:r>
              <a:rPr lang="de-DE" baseline="0" dirty="0"/>
              <a:t> </a:t>
            </a:r>
            <a:r>
              <a:rPr lang="de-DE" baseline="0" dirty="0" err="1"/>
              <a:t>sectoral</a:t>
            </a:r>
            <a:r>
              <a:rPr lang="de-DE" baseline="0" dirty="0"/>
              <a:t> </a:t>
            </a:r>
            <a:r>
              <a:rPr lang="de-DE" baseline="0" dirty="0" err="1"/>
              <a:t>funds</a:t>
            </a:r>
            <a:r>
              <a:rPr lang="de-DE" baseline="0" dirty="0"/>
              <a:t> – </a:t>
            </a:r>
            <a:r>
              <a:rPr lang="de-DE" baseline="0" dirty="0" err="1"/>
              <a:t>notably</a:t>
            </a:r>
            <a:r>
              <a:rPr lang="de-DE" baseline="0" dirty="0"/>
              <a:t> </a:t>
            </a:r>
            <a:r>
              <a:rPr lang="de-DE" baseline="0" dirty="0" err="1"/>
              <a:t>the</a:t>
            </a:r>
            <a:r>
              <a:rPr lang="de-DE" baseline="0" dirty="0"/>
              <a:t> CAP, </a:t>
            </a:r>
            <a:r>
              <a:rPr lang="de-DE" baseline="0" dirty="0" err="1"/>
              <a:t>the</a:t>
            </a:r>
            <a:r>
              <a:rPr lang="de-DE" baseline="0" dirty="0"/>
              <a:t> ERDF, </a:t>
            </a:r>
            <a:r>
              <a:rPr lang="de-DE" baseline="0" dirty="0" err="1"/>
              <a:t>and</a:t>
            </a:r>
            <a:r>
              <a:rPr lang="de-DE" baseline="0" dirty="0"/>
              <a:t> </a:t>
            </a:r>
            <a:r>
              <a:rPr lang="de-DE" baseline="0" dirty="0" err="1"/>
              <a:t>the</a:t>
            </a:r>
            <a:r>
              <a:rPr lang="de-DE" baseline="0" dirty="0"/>
              <a:t> EMFF, </a:t>
            </a:r>
            <a:r>
              <a:rPr lang="de-DE" baseline="0" dirty="0" err="1"/>
              <a:t>with</a:t>
            </a:r>
            <a:r>
              <a:rPr lang="de-DE" baseline="0" dirty="0"/>
              <a:t> </a:t>
            </a:r>
            <a:r>
              <a:rPr lang="de-DE" baseline="0" dirty="0" err="1"/>
              <a:t>smaller</a:t>
            </a:r>
            <a:r>
              <a:rPr lang="de-DE" baseline="0" dirty="0"/>
              <a:t> </a:t>
            </a:r>
            <a:r>
              <a:rPr lang="de-DE" baseline="0" dirty="0" err="1"/>
              <a:t>roles</a:t>
            </a:r>
            <a:r>
              <a:rPr lang="de-DE" baseline="0" dirty="0"/>
              <a:t> </a:t>
            </a:r>
            <a:r>
              <a:rPr lang="de-DE" baseline="0" dirty="0" err="1"/>
              <a:t>for</a:t>
            </a:r>
            <a:r>
              <a:rPr lang="de-DE" baseline="0" dirty="0"/>
              <a:t> </a:t>
            </a:r>
            <a:r>
              <a:rPr lang="de-DE" baseline="0" dirty="0" err="1"/>
              <a:t>the</a:t>
            </a:r>
            <a:r>
              <a:rPr lang="de-DE" baseline="0" dirty="0"/>
              <a:t> </a:t>
            </a:r>
            <a:r>
              <a:rPr lang="de-DE" baseline="0" dirty="0" err="1"/>
              <a:t>other</a:t>
            </a:r>
            <a:r>
              <a:rPr lang="de-DE" baseline="0" dirty="0"/>
              <a:t> </a:t>
            </a:r>
            <a:r>
              <a:rPr lang="de-DE" baseline="0" dirty="0" err="1"/>
              <a:t>funds</a:t>
            </a:r>
            <a:r>
              <a:rPr lang="de-DE" baseline="0" dirty="0"/>
              <a:t>. </a:t>
            </a:r>
            <a:r>
              <a:rPr lang="de-DE" baseline="0" dirty="0" err="1"/>
              <a:t>With</a:t>
            </a:r>
            <a:r>
              <a:rPr lang="de-DE" baseline="0" dirty="0"/>
              <a:t> </a:t>
            </a:r>
            <a:r>
              <a:rPr lang="de-DE" baseline="0" dirty="0" err="1"/>
              <a:t>the</a:t>
            </a:r>
            <a:r>
              <a:rPr lang="de-DE" baseline="0" dirty="0"/>
              <a:t> </a:t>
            </a:r>
            <a:r>
              <a:rPr lang="de-DE" baseline="0" dirty="0" err="1"/>
              <a:t>notable</a:t>
            </a:r>
            <a:r>
              <a:rPr lang="de-DE" baseline="0" dirty="0"/>
              <a:t> </a:t>
            </a:r>
            <a:r>
              <a:rPr lang="de-DE" baseline="0" dirty="0" err="1"/>
              <a:t>exception</a:t>
            </a:r>
            <a:r>
              <a:rPr lang="de-DE" baseline="0" dirty="0"/>
              <a:t> </a:t>
            </a:r>
            <a:r>
              <a:rPr lang="de-DE" baseline="0" dirty="0" err="1"/>
              <a:t>of</a:t>
            </a:r>
            <a:r>
              <a:rPr lang="de-DE" baseline="0" dirty="0"/>
              <a:t> LIFE </a:t>
            </a:r>
            <a:r>
              <a:rPr lang="de-DE" baseline="0" dirty="0" err="1"/>
              <a:t>funding</a:t>
            </a:r>
            <a:r>
              <a:rPr lang="de-DE" baseline="0" dirty="0"/>
              <a:t> </a:t>
            </a:r>
            <a:r>
              <a:rPr lang="de-DE" baseline="0" dirty="0" err="1"/>
              <a:t>which</a:t>
            </a:r>
            <a:r>
              <a:rPr lang="de-DE" baseline="0" dirty="0"/>
              <a:t> </a:t>
            </a:r>
            <a:r>
              <a:rPr lang="de-DE" baseline="0" dirty="0" err="1"/>
              <a:t>is</a:t>
            </a:r>
            <a:r>
              <a:rPr lang="de-DE" baseline="0" dirty="0"/>
              <a:t> </a:t>
            </a:r>
            <a:r>
              <a:rPr lang="de-DE" baseline="0" dirty="0" err="1"/>
              <a:t>centrally</a:t>
            </a:r>
            <a:r>
              <a:rPr lang="de-DE" baseline="0" dirty="0"/>
              <a:t> </a:t>
            </a:r>
            <a:r>
              <a:rPr lang="de-DE" baseline="0" dirty="0" err="1"/>
              <a:t>administered</a:t>
            </a:r>
            <a:r>
              <a:rPr lang="de-DE" baseline="0" dirty="0"/>
              <a:t> </a:t>
            </a:r>
            <a:r>
              <a:rPr lang="de-DE" baseline="0" dirty="0" err="1"/>
              <a:t>and</a:t>
            </a:r>
            <a:r>
              <a:rPr lang="de-DE" baseline="0" dirty="0"/>
              <a:t> </a:t>
            </a:r>
            <a:r>
              <a:rPr lang="de-DE" baseline="0" dirty="0" err="1"/>
              <a:t>targeted</a:t>
            </a:r>
            <a:r>
              <a:rPr lang="de-DE" baseline="0" dirty="0"/>
              <a:t> </a:t>
            </a:r>
            <a:r>
              <a:rPr lang="de-DE" baseline="0" dirty="0" err="1"/>
              <a:t>to</a:t>
            </a:r>
            <a:r>
              <a:rPr lang="de-DE" baseline="0" dirty="0"/>
              <a:t> Natura 2000 </a:t>
            </a:r>
            <a:r>
              <a:rPr lang="de-DE" baseline="0" dirty="0" err="1"/>
              <a:t>and</a:t>
            </a:r>
            <a:r>
              <a:rPr lang="de-DE" baseline="0" dirty="0"/>
              <a:t> </a:t>
            </a:r>
            <a:r>
              <a:rPr lang="de-DE" baseline="0" dirty="0" err="1"/>
              <a:t>has</a:t>
            </a:r>
            <a:r>
              <a:rPr lang="de-DE" baseline="0" dirty="0"/>
              <a:t> </a:t>
            </a:r>
            <a:r>
              <a:rPr lang="de-DE" baseline="0" dirty="0" err="1"/>
              <a:t>effective</a:t>
            </a:r>
            <a:r>
              <a:rPr lang="de-DE" baseline="0" dirty="0"/>
              <a:t> </a:t>
            </a:r>
            <a:r>
              <a:rPr lang="de-DE" baseline="0" dirty="0" err="1"/>
              <a:t>project</a:t>
            </a:r>
            <a:r>
              <a:rPr lang="de-DE" baseline="0" dirty="0"/>
              <a:t>-level </a:t>
            </a:r>
            <a:r>
              <a:rPr lang="de-DE" baseline="0" dirty="0" err="1"/>
              <a:t>indicators</a:t>
            </a:r>
            <a:r>
              <a:rPr lang="de-DE" baseline="0" dirty="0"/>
              <a:t> </a:t>
            </a:r>
            <a:r>
              <a:rPr lang="de-DE" baseline="0" dirty="0" err="1"/>
              <a:t>and</a:t>
            </a:r>
            <a:r>
              <a:rPr lang="de-DE" baseline="0" dirty="0"/>
              <a:t> </a:t>
            </a:r>
            <a:r>
              <a:rPr lang="de-DE" baseline="0" dirty="0" err="1"/>
              <a:t>reporting</a:t>
            </a:r>
            <a:r>
              <a:rPr lang="de-DE" baseline="0" dirty="0"/>
              <a:t> </a:t>
            </a:r>
            <a:r>
              <a:rPr lang="de-DE" baseline="0" dirty="0" err="1"/>
              <a:t>that</a:t>
            </a:r>
            <a:r>
              <a:rPr lang="de-DE" baseline="0" dirty="0"/>
              <a:t> </a:t>
            </a:r>
            <a:r>
              <a:rPr lang="de-DE" baseline="0" dirty="0" err="1"/>
              <a:t>demonstrate</a:t>
            </a:r>
            <a:r>
              <a:rPr lang="de-DE" baseline="0" dirty="0"/>
              <a:t> </a:t>
            </a:r>
            <a:r>
              <a:rPr lang="de-DE" baseline="0" dirty="0" err="1"/>
              <a:t>its</a:t>
            </a:r>
            <a:r>
              <a:rPr lang="de-DE" baseline="0" dirty="0"/>
              <a:t> positive </a:t>
            </a:r>
            <a:r>
              <a:rPr lang="de-DE" baseline="0" dirty="0" err="1"/>
              <a:t>impact</a:t>
            </a:r>
            <a:r>
              <a:rPr lang="de-DE" baseline="0" dirty="0"/>
              <a:t>.</a:t>
            </a:r>
          </a:p>
          <a:p>
            <a:endParaRPr lang="de-DE" baseline="0" dirty="0"/>
          </a:p>
          <a:p>
            <a:r>
              <a:rPr lang="de-DE" baseline="0" dirty="0"/>
              <a:t>Not </a:t>
            </a:r>
            <a:r>
              <a:rPr lang="de-DE" baseline="0" dirty="0" err="1"/>
              <a:t>enough</a:t>
            </a:r>
            <a:r>
              <a:rPr lang="de-DE" baseline="0" dirty="0"/>
              <a:t> </a:t>
            </a:r>
            <a:r>
              <a:rPr lang="de-DE" baseline="0" dirty="0" err="1"/>
              <a:t>funding</a:t>
            </a:r>
            <a:r>
              <a:rPr lang="de-DE" baseline="0" dirty="0"/>
              <a:t> </a:t>
            </a:r>
            <a:r>
              <a:rPr lang="de-DE" baseline="0" dirty="0" err="1"/>
              <a:t>is</a:t>
            </a:r>
            <a:r>
              <a:rPr lang="de-DE" baseline="0" dirty="0"/>
              <a:t> </a:t>
            </a:r>
            <a:r>
              <a:rPr lang="de-DE" baseline="0" dirty="0" err="1"/>
              <a:t>currently</a:t>
            </a:r>
            <a:r>
              <a:rPr lang="de-DE" baseline="0" dirty="0"/>
              <a:t> </a:t>
            </a:r>
            <a:r>
              <a:rPr lang="de-DE" baseline="0" dirty="0" err="1"/>
              <a:t>mobilised</a:t>
            </a:r>
            <a:r>
              <a:rPr lang="de-DE" baseline="0" dirty="0"/>
              <a:t> </a:t>
            </a:r>
            <a:r>
              <a:rPr lang="de-DE" baseline="0" dirty="0" err="1"/>
              <a:t>to</a:t>
            </a:r>
            <a:r>
              <a:rPr lang="de-DE" baseline="0" dirty="0"/>
              <a:t> </a:t>
            </a:r>
            <a:r>
              <a:rPr lang="de-DE" baseline="0" dirty="0" err="1"/>
              <a:t>support</a:t>
            </a:r>
            <a:r>
              <a:rPr lang="de-DE" baseline="0" dirty="0"/>
              <a:t> Natura 2000. </a:t>
            </a:r>
            <a:endParaRPr lang="de-DE" dirty="0"/>
          </a:p>
          <a:p>
            <a:endParaRPr lang="de-DE" dirty="0"/>
          </a:p>
          <a:p>
            <a:r>
              <a:rPr lang="de-DE" dirty="0" err="1"/>
              <a:t>Weaknesses</a:t>
            </a:r>
            <a:r>
              <a:rPr lang="de-DE" dirty="0"/>
              <a:t>:</a:t>
            </a:r>
          </a:p>
          <a:p>
            <a:pPr marL="171450" indent="-171450">
              <a:buFontTx/>
              <a:buChar char="-"/>
            </a:pPr>
            <a:r>
              <a:rPr lang="de-DE" dirty="0" err="1"/>
              <a:t>Competing</a:t>
            </a:r>
            <a:r>
              <a:rPr lang="de-DE" baseline="0" dirty="0"/>
              <a:t> </a:t>
            </a:r>
            <a:r>
              <a:rPr lang="de-DE" baseline="0" dirty="0" err="1"/>
              <a:t>priorities</a:t>
            </a:r>
            <a:r>
              <a:rPr lang="de-DE" baseline="0" dirty="0"/>
              <a:t> </a:t>
            </a:r>
            <a:r>
              <a:rPr lang="de-DE" baseline="0" dirty="0" err="1"/>
              <a:t>for</a:t>
            </a:r>
            <a:r>
              <a:rPr lang="de-DE" baseline="0" dirty="0"/>
              <a:t> limited </a:t>
            </a:r>
            <a:r>
              <a:rPr lang="de-DE" baseline="0" dirty="0" err="1"/>
              <a:t>public</a:t>
            </a:r>
            <a:r>
              <a:rPr lang="de-DE" baseline="0" dirty="0"/>
              <a:t> </a:t>
            </a:r>
            <a:r>
              <a:rPr lang="de-DE" baseline="0" dirty="0" err="1"/>
              <a:t>budgets</a:t>
            </a:r>
            <a:r>
              <a:rPr lang="de-DE" baseline="0" dirty="0"/>
              <a:t> – </a:t>
            </a:r>
            <a:r>
              <a:rPr lang="de-DE" baseline="0" dirty="0" err="1"/>
              <a:t>notably</a:t>
            </a:r>
            <a:r>
              <a:rPr lang="de-DE" baseline="0" dirty="0"/>
              <a:t> CAP </a:t>
            </a:r>
            <a:r>
              <a:rPr lang="de-DE" baseline="0" dirty="0" err="1"/>
              <a:t>Pillar</a:t>
            </a:r>
            <a:r>
              <a:rPr lang="de-DE" baseline="0" dirty="0"/>
              <a:t> 1 </a:t>
            </a:r>
            <a:r>
              <a:rPr lang="de-DE" baseline="0" dirty="0" err="1"/>
              <a:t>payments</a:t>
            </a:r>
            <a:r>
              <a:rPr lang="de-DE" baseline="0" dirty="0"/>
              <a:t> – </a:t>
            </a:r>
            <a:r>
              <a:rPr lang="de-DE" baseline="0" dirty="0" err="1"/>
              <a:t>competition</a:t>
            </a:r>
            <a:r>
              <a:rPr lang="de-DE" baseline="0" dirty="0"/>
              <a:t> </a:t>
            </a:r>
            <a:r>
              <a:rPr lang="de-DE" baseline="0" dirty="0" err="1"/>
              <a:t>between</a:t>
            </a:r>
            <a:r>
              <a:rPr lang="de-DE" baseline="0" dirty="0"/>
              <a:t> </a:t>
            </a:r>
            <a:r>
              <a:rPr lang="de-DE" baseline="0" dirty="0" err="1"/>
              <a:t>available</a:t>
            </a:r>
            <a:r>
              <a:rPr lang="de-DE" baseline="0" dirty="0"/>
              <a:t> </a:t>
            </a:r>
            <a:r>
              <a:rPr lang="de-DE" baseline="0" dirty="0" err="1"/>
              <a:t>funding</a:t>
            </a:r>
            <a:endParaRPr lang="de-DE" baseline="0" dirty="0"/>
          </a:p>
          <a:p>
            <a:pPr marL="171450" indent="-171450">
              <a:buFontTx/>
              <a:buChar char="-"/>
            </a:pPr>
            <a:r>
              <a:rPr lang="de-DE" dirty="0" err="1"/>
              <a:t>Institutional</a:t>
            </a:r>
            <a:r>
              <a:rPr lang="de-DE" dirty="0"/>
              <a:t> </a:t>
            </a:r>
            <a:r>
              <a:rPr lang="de-DE" dirty="0" err="1"/>
              <a:t>capacity</a:t>
            </a:r>
            <a:r>
              <a:rPr lang="de-DE" dirty="0"/>
              <a:t> </a:t>
            </a:r>
            <a:r>
              <a:rPr lang="de-DE" dirty="0" err="1"/>
              <a:t>issues</a:t>
            </a:r>
            <a:endParaRPr lang="de-DE" dirty="0"/>
          </a:p>
          <a:p>
            <a:pPr marL="171450" indent="-171450">
              <a:buFontTx/>
              <a:buChar char="-"/>
            </a:pPr>
            <a:r>
              <a:rPr lang="de-DE" baseline="0" dirty="0"/>
              <a:t>Large </a:t>
            </a:r>
            <a:r>
              <a:rPr lang="de-DE" baseline="0" dirty="0" err="1"/>
              <a:t>costs</a:t>
            </a:r>
            <a:r>
              <a:rPr lang="de-DE" baseline="0" dirty="0"/>
              <a:t> </a:t>
            </a:r>
            <a:r>
              <a:rPr lang="de-DE" baseline="0" dirty="0" err="1"/>
              <a:t>of</a:t>
            </a:r>
            <a:r>
              <a:rPr lang="de-DE" baseline="0" dirty="0"/>
              <a:t> </a:t>
            </a:r>
            <a:r>
              <a:rPr lang="de-DE" baseline="0" dirty="0" err="1"/>
              <a:t>administering</a:t>
            </a:r>
            <a:r>
              <a:rPr lang="de-DE" baseline="0" dirty="0"/>
              <a:t> </a:t>
            </a:r>
            <a:r>
              <a:rPr lang="de-DE" baseline="0" dirty="0" err="1"/>
              <a:t>and</a:t>
            </a:r>
            <a:r>
              <a:rPr lang="de-DE" baseline="0" dirty="0"/>
              <a:t> </a:t>
            </a:r>
            <a:r>
              <a:rPr lang="de-DE" baseline="0" dirty="0" err="1"/>
              <a:t>accessing</a:t>
            </a:r>
            <a:r>
              <a:rPr lang="de-DE" baseline="0" dirty="0"/>
              <a:t> </a:t>
            </a:r>
            <a:r>
              <a:rPr lang="de-DE" baseline="0" dirty="0" err="1"/>
              <a:t>finance</a:t>
            </a:r>
            <a:endParaRPr lang="de-DE" baseline="0" dirty="0"/>
          </a:p>
          <a:p>
            <a:pPr marL="171450" indent="-171450">
              <a:buFontTx/>
              <a:buChar char="-"/>
            </a:pPr>
            <a:r>
              <a:rPr lang="de-DE" baseline="0" dirty="0"/>
              <a:t>Administrative </a:t>
            </a:r>
            <a:r>
              <a:rPr lang="de-DE" baseline="0" dirty="0" err="1"/>
              <a:t>burden</a:t>
            </a:r>
            <a:r>
              <a:rPr lang="de-DE" baseline="0" dirty="0"/>
              <a:t> </a:t>
            </a:r>
            <a:r>
              <a:rPr lang="de-DE" baseline="0" dirty="0" err="1"/>
              <a:t>of</a:t>
            </a:r>
            <a:r>
              <a:rPr lang="de-DE" baseline="0" dirty="0"/>
              <a:t> </a:t>
            </a:r>
            <a:r>
              <a:rPr lang="de-DE" baseline="0" dirty="0" err="1"/>
              <a:t>application</a:t>
            </a:r>
            <a:r>
              <a:rPr lang="de-DE" baseline="0" dirty="0"/>
              <a:t> </a:t>
            </a:r>
            <a:r>
              <a:rPr lang="de-DE" baseline="0" dirty="0" err="1"/>
              <a:t>and</a:t>
            </a:r>
            <a:r>
              <a:rPr lang="de-DE" baseline="0" dirty="0"/>
              <a:t> </a:t>
            </a:r>
            <a:r>
              <a:rPr lang="de-DE" baseline="0" dirty="0" err="1"/>
              <a:t>implementation</a:t>
            </a:r>
            <a:r>
              <a:rPr lang="de-DE" baseline="0" dirty="0"/>
              <a:t> – EXAMPLE?</a:t>
            </a:r>
          </a:p>
          <a:p>
            <a:pPr marL="171450" indent="-171450">
              <a:buFontTx/>
              <a:buChar char="-"/>
            </a:pPr>
            <a:r>
              <a:rPr lang="de-DE" dirty="0"/>
              <a:t>Lack </a:t>
            </a:r>
            <a:r>
              <a:rPr lang="de-DE" dirty="0" err="1"/>
              <a:t>of</a:t>
            </a:r>
            <a:r>
              <a:rPr lang="de-DE" dirty="0"/>
              <a:t> </a:t>
            </a:r>
            <a:r>
              <a:rPr lang="de-DE" dirty="0" err="1"/>
              <a:t>impact</a:t>
            </a:r>
            <a:r>
              <a:rPr lang="de-DE" dirty="0"/>
              <a:t> </a:t>
            </a:r>
            <a:r>
              <a:rPr lang="de-DE" dirty="0" err="1"/>
              <a:t>indicators</a:t>
            </a:r>
            <a:r>
              <a:rPr lang="de-DE" dirty="0"/>
              <a:t> </a:t>
            </a:r>
            <a:r>
              <a:rPr lang="de-DE" dirty="0" err="1"/>
              <a:t>and</a:t>
            </a:r>
            <a:r>
              <a:rPr lang="de-DE" dirty="0"/>
              <a:t> </a:t>
            </a:r>
            <a:r>
              <a:rPr lang="de-DE" dirty="0" err="1"/>
              <a:t>even</a:t>
            </a:r>
            <a:r>
              <a:rPr lang="de-DE" dirty="0"/>
              <a:t> </a:t>
            </a:r>
            <a:r>
              <a:rPr lang="de-DE" dirty="0" err="1"/>
              <a:t>more</a:t>
            </a:r>
            <a:r>
              <a:rPr lang="de-DE" dirty="0"/>
              <a:t> lack </a:t>
            </a:r>
            <a:r>
              <a:rPr lang="de-DE" dirty="0" err="1"/>
              <a:t>of</a:t>
            </a:r>
            <a:r>
              <a:rPr lang="de-DE" dirty="0"/>
              <a:t> </a:t>
            </a:r>
            <a:r>
              <a:rPr lang="de-DE" dirty="0" err="1"/>
              <a:t>cummulative</a:t>
            </a:r>
            <a:r>
              <a:rPr lang="de-DE" baseline="0" dirty="0"/>
              <a:t> </a:t>
            </a:r>
            <a:r>
              <a:rPr lang="de-DE" baseline="0" dirty="0" err="1"/>
              <a:t>impact</a:t>
            </a:r>
            <a:r>
              <a:rPr lang="de-DE" baseline="0" dirty="0"/>
              <a:t> </a:t>
            </a:r>
            <a:r>
              <a:rPr lang="de-DE" baseline="0" dirty="0" err="1"/>
              <a:t>indicators</a:t>
            </a:r>
            <a:endParaRPr lang="de-DE" baseline="0" dirty="0"/>
          </a:p>
          <a:p>
            <a:pPr marL="171450" indent="-171450">
              <a:buFontTx/>
              <a:buChar char="-"/>
            </a:pPr>
            <a:r>
              <a:rPr lang="de-DE" baseline="0" dirty="0"/>
              <a:t>Lack </a:t>
            </a:r>
            <a:r>
              <a:rPr lang="de-DE" baseline="0" dirty="0" err="1"/>
              <a:t>of</a:t>
            </a:r>
            <a:r>
              <a:rPr lang="de-DE" baseline="0" dirty="0"/>
              <a:t> </a:t>
            </a:r>
            <a:r>
              <a:rPr lang="de-DE" baseline="0" dirty="0" err="1"/>
              <a:t>evaluation</a:t>
            </a:r>
            <a:r>
              <a:rPr lang="de-DE" baseline="0" dirty="0"/>
              <a:t> </a:t>
            </a:r>
            <a:r>
              <a:rPr lang="de-DE" baseline="0" dirty="0" err="1"/>
              <a:t>even</a:t>
            </a:r>
            <a:r>
              <a:rPr lang="de-DE" baseline="0" dirty="0"/>
              <a:t> at </a:t>
            </a:r>
            <a:r>
              <a:rPr lang="de-DE" baseline="0" dirty="0" err="1"/>
              <a:t>project</a:t>
            </a:r>
            <a:r>
              <a:rPr lang="de-DE" baseline="0" dirty="0"/>
              <a:t> </a:t>
            </a:r>
            <a:r>
              <a:rPr lang="de-DE" baseline="0" dirty="0" err="1"/>
              <a:t>level</a:t>
            </a:r>
            <a:endParaRPr lang="de-DE" baseline="0" dirty="0"/>
          </a:p>
          <a:p>
            <a:pPr marL="171450" indent="-171450">
              <a:buFontTx/>
              <a:buChar char="-"/>
            </a:pPr>
            <a:endParaRPr lang="de-DE" b="0" baseline="0" dirty="0"/>
          </a:p>
          <a:p>
            <a:pPr marL="0" indent="0">
              <a:buFontTx/>
              <a:buNone/>
            </a:pPr>
            <a:r>
              <a:rPr lang="de-DE" b="1" baseline="0" dirty="0" err="1"/>
              <a:t>Legitimacy</a:t>
            </a:r>
            <a:r>
              <a:rPr lang="de-DE" baseline="0" dirty="0"/>
              <a:t>: </a:t>
            </a:r>
            <a:r>
              <a:rPr lang="de-DE" baseline="0" dirty="0" err="1"/>
              <a:t>perception</a:t>
            </a:r>
            <a:r>
              <a:rPr lang="de-DE" baseline="0" dirty="0"/>
              <a:t> </a:t>
            </a:r>
            <a:r>
              <a:rPr lang="de-DE" baseline="0" dirty="0" err="1"/>
              <a:t>by</a:t>
            </a:r>
            <a:r>
              <a:rPr lang="de-DE" baseline="0" dirty="0"/>
              <a:t> </a:t>
            </a:r>
            <a:r>
              <a:rPr lang="de-DE" baseline="0" dirty="0" err="1"/>
              <a:t>stakeholders</a:t>
            </a:r>
            <a:r>
              <a:rPr lang="de-DE" baseline="0" dirty="0"/>
              <a:t> </a:t>
            </a:r>
            <a:r>
              <a:rPr lang="de-DE" baseline="0" dirty="0" err="1"/>
              <a:t>as</a:t>
            </a:r>
            <a:r>
              <a:rPr lang="de-DE" baseline="0" dirty="0"/>
              <a:t> top-down </a:t>
            </a:r>
            <a:r>
              <a:rPr lang="de-DE" baseline="0" dirty="0" err="1"/>
              <a:t>process</a:t>
            </a:r>
            <a:r>
              <a:rPr lang="de-DE" baseline="0" dirty="0"/>
              <a:t> </a:t>
            </a:r>
            <a:r>
              <a:rPr lang="de-DE" baseline="0" dirty="0" err="1"/>
              <a:t>and</a:t>
            </a:r>
            <a:r>
              <a:rPr lang="de-DE" baseline="0" dirty="0"/>
              <a:t> </a:t>
            </a:r>
            <a:r>
              <a:rPr lang="de-DE" baseline="0" dirty="0" err="1"/>
              <a:t>constraint</a:t>
            </a:r>
            <a:r>
              <a:rPr lang="de-DE" baseline="0" dirty="0"/>
              <a:t> </a:t>
            </a:r>
            <a:r>
              <a:rPr lang="de-DE" baseline="0" dirty="0" err="1"/>
              <a:t>to</a:t>
            </a:r>
            <a:r>
              <a:rPr lang="de-DE" baseline="0" dirty="0"/>
              <a:t> </a:t>
            </a:r>
            <a:r>
              <a:rPr lang="de-DE" baseline="0" dirty="0" err="1"/>
              <a:t>economic</a:t>
            </a:r>
            <a:r>
              <a:rPr lang="de-DE" baseline="0" dirty="0"/>
              <a:t> </a:t>
            </a:r>
            <a:r>
              <a:rPr lang="de-DE" baseline="0" dirty="0" err="1"/>
              <a:t>activity</a:t>
            </a:r>
            <a:r>
              <a:rPr lang="de-DE" baseline="0" dirty="0"/>
              <a:t>. Problems </a:t>
            </a:r>
            <a:r>
              <a:rPr lang="de-DE" baseline="0" dirty="0" err="1"/>
              <a:t>with</a:t>
            </a:r>
            <a:r>
              <a:rPr lang="de-DE" baseline="0" dirty="0"/>
              <a:t> </a:t>
            </a:r>
            <a:r>
              <a:rPr lang="de-DE" baseline="0" dirty="0" err="1"/>
              <a:t>stakeholder</a:t>
            </a:r>
            <a:r>
              <a:rPr lang="de-DE" baseline="0" dirty="0"/>
              <a:t> </a:t>
            </a:r>
            <a:r>
              <a:rPr lang="de-DE" baseline="0" dirty="0" err="1"/>
              <a:t>consultation</a:t>
            </a:r>
            <a:r>
              <a:rPr lang="de-DE" baseline="0" dirty="0"/>
              <a:t> </a:t>
            </a:r>
            <a:r>
              <a:rPr lang="de-DE" baseline="0" dirty="0" err="1"/>
              <a:t>and</a:t>
            </a:r>
            <a:r>
              <a:rPr lang="de-DE" baseline="0" dirty="0"/>
              <a:t> </a:t>
            </a:r>
            <a:r>
              <a:rPr lang="de-DE" baseline="0" dirty="0" err="1"/>
              <a:t>engagement</a:t>
            </a:r>
            <a:r>
              <a:rPr lang="de-DE" baseline="0" dirty="0"/>
              <a:t> in </a:t>
            </a:r>
            <a:r>
              <a:rPr lang="de-DE" baseline="0" dirty="0" err="1"/>
              <a:t>fund</a:t>
            </a:r>
            <a:r>
              <a:rPr lang="de-DE" baseline="0" dirty="0"/>
              <a:t> </a:t>
            </a:r>
            <a:r>
              <a:rPr lang="de-DE" baseline="0" dirty="0" err="1"/>
              <a:t>programming</a:t>
            </a:r>
            <a:r>
              <a:rPr lang="de-DE" baseline="0" dirty="0"/>
              <a:t> </a:t>
            </a:r>
            <a:r>
              <a:rPr lang="de-DE" baseline="0" dirty="0" err="1"/>
              <a:t>and</a:t>
            </a:r>
            <a:r>
              <a:rPr lang="de-DE" baseline="0" dirty="0"/>
              <a:t> </a:t>
            </a:r>
            <a:r>
              <a:rPr lang="de-DE" baseline="0" dirty="0" err="1"/>
              <a:t>targeting</a:t>
            </a:r>
            <a:r>
              <a:rPr lang="de-DE" baseline="0" dirty="0"/>
              <a:t>. But also </a:t>
            </a:r>
            <a:r>
              <a:rPr lang="de-DE" baseline="0" dirty="0" err="1"/>
              <a:t>major</a:t>
            </a:r>
            <a:r>
              <a:rPr lang="de-DE" baseline="0" dirty="0"/>
              <a:t> </a:t>
            </a:r>
            <a:r>
              <a:rPr lang="de-DE" baseline="0" dirty="0" err="1"/>
              <a:t>target</a:t>
            </a:r>
            <a:r>
              <a:rPr lang="de-DE" baseline="0" dirty="0"/>
              <a:t> </a:t>
            </a:r>
            <a:r>
              <a:rPr lang="de-DE" baseline="0" dirty="0" err="1"/>
              <a:t>of</a:t>
            </a:r>
            <a:r>
              <a:rPr lang="de-DE" baseline="0" dirty="0"/>
              <a:t> </a:t>
            </a:r>
            <a:r>
              <a:rPr lang="de-DE" baseline="0" dirty="0" err="1"/>
              <a:t>improvements</a:t>
            </a:r>
            <a:r>
              <a:rPr lang="de-DE" baseline="0" dirty="0"/>
              <a:t>, a </a:t>
            </a:r>
            <a:r>
              <a:rPr lang="de-DE" baseline="0" dirty="0" err="1"/>
              <a:t>strength</a:t>
            </a:r>
            <a:r>
              <a:rPr lang="de-DE" baseline="0" dirty="0"/>
              <a:t> </a:t>
            </a:r>
            <a:r>
              <a:rPr lang="de-DE" baseline="0" dirty="0" err="1"/>
              <a:t>of</a:t>
            </a:r>
            <a:r>
              <a:rPr lang="de-DE" baseline="0" dirty="0"/>
              <a:t> </a:t>
            </a:r>
            <a:r>
              <a:rPr lang="de-DE" baseline="0" dirty="0" err="1"/>
              <a:t>the</a:t>
            </a:r>
            <a:r>
              <a:rPr lang="de-DE" baseline="0" dirty="0"/>
              <a:t> </a:t>
            </a:r>
            <a:r>
              <a:rPr lang="de-DE" baseline="0" dirty="0" err="1"/>
              <a:t>integrated</a:t>
            </a:r>
            <a:r>
              <a:rPr lang="de-DE" baseline="0" dirty="0"/>
              <a:t> </a:t>
            </a:r>
            <a:r>
              <a:rPr lang="de-DE" baseline="0" dirty="0" err="1"/>
              <a:t>approach</a:t>
            </a:r>
            <a:r>
              <a:rPr lang="de-DE" baseline="0" dirty="0"/>
              <a:t>. </a:t>
            </a:r>
          </a:p>
          <a:p>
            <a:pPr marL="0" indent="0">
              <a:buFontTx/>
              <a:buNone/>
            </a:pPr>
            <a:endParaRPr lang="de-DE" baseline="0" dirty="0"/>
          </a:p>
          <a:p>
            <a:pPr marL="0" indent="0">
              <a:buFontTx/>
              <a:buNone/>
            </a:pPr>
            <a:r>
              <a:rPr lang="de-DE" b="1" baseline="0" dirty="0" err="1"/>
              <a:t>Institutional</a:t>
            </a:r>
            <a:r>
              <a:rPr lang="de-DE" b="1" baseline="0" dirty="0"/>
              <a:t> </a:t>
            </a:r>
            <a:r>
              <a:rPr lang="de-DE" b="1" baseline="0" dirty="0" err="1"/>
              <a:t>and</a:t>
            </a:r>
            <a:r>
              <a:rPr lang="de-DE" b="1" baseline="0" dirty="0"/>
              <a:t> legal fit</a:t>
            </a:r>
            <a:r>
              <a:rPr lang="de-DE" baseline="0" dirty="0"/>
              <a:t>: </a:t>
            </a:r>
            <a:r>
              <a:rPr lang="de-DE" baseline="0" dirty="0" err="1"/>
              <a:t>too</a:t>
            </a:r>
            <a:r>
              <a:rPr lang="de-DE" baseline="0" dirty="0"/>
              <a:t> stringent </a:t>
            </a:r>
            <a:r>
              <a:rPr lang="de-DE" baseline="0" dirty="0" err="1"/>
              <a:t>and</a:t>
            </a:r>
            <a:r>
              <a:rPr lang="de-DE" baseline="0" dirty="0"/>
              <a:t>/</a:t>
            </a:r>
            <a:r>
              <a:rPr lang="de-DE" baseline="0" dirty="0" err="1"/>
              <a:t>or</a:t>
            </a:r>
            <a:r>
              <a:rPr lang="de-DE" baseline="0" dirty="0"/>
              <a:t> </a:t>
            </a:r>
            <a:r>
              <a:rPr lang="de-DE" baseline="0" dirty="0" err="1"/>
              <a:t>unsuitable</a:t>
            </a:r>
            <a:r>
              <a:rPr lang="de-DE" baseline="0" dirty="0"/>
              <a:t> </a:t>
            </a:r>
            <a:r>
              <a:rPr lang="de-DE" baseline="0" dirty="0" err="1"/>
              <a:t>ellgibility</a:t>
            </a:r>
            <a:r>
              <a:rPr lang="de-DE" baseline="0" dirty="0"/>
              <a:t> </a:t>
            </a:r>
            <a:r>
              <a:rPr lang="de-DE" baseline="0" dirty="0" err="1"/>
              <a:t>criteria</a:t>
            </a:r>
            <a:r>
              <a:rPr lang="de-DE" baseline="0" dirty="0"/>
              <a:t> – CAP </a:t>
            </a:r>
            <a:r>
              <a:rPr lang="de-DE" baseline="0" dirty="0" err="1"/>
              <a:t>direct</a:t>
            </a:r>
            <a:r>
              <a:rPr lang="de-DE" baseline="0" dirty="0"/>
              <a:t> </a:t>
            </a:r>
            <a:r>
              <a:rPr lang="de-DE" baseline="0" dirty="0" err="1"/>
              <a:t>payments</a:t>
            </a:r>
            <a:r>
              <a:rPr lang="de-DE" baseline="0" dirty="0"/>
              <a:t> </a:t>
            </a:r>
            <a:r>
              <a:rPr lang="de-DE" baseline="0" dirty="0" err="1"/>
              <a:t>examples</a:t>
            </a:r>
            <a:r>
              <a:rPr lang="de-DE" baseline="0" dirty="0"/>
              <a:t> but also WHAT? </a:t>
            </a:r>
            <a:r>
              <a:rPr lang="de-DE" baseline="0" dirty="0" err="1"/>
              <a:t>Importance</a:t>
            </a:r>
            <a:r>
              <a:rPr lang="de-DE" baseline="0" dirty="0"/>
              <a:t> </a:t>
            </a:r>
            <a:r>
              <a:rPr lang="de-DE" baseline="0" dirty="0" err="1"/>
              <a:t>of</a:t>
            </a:r>
            <a:r>
              <a:rPr lang="de-DE" baseline="0" dirty="0"/>
              <a:t> intermediaries, </a:t>
            </a:r>
            <a:r>
              <a:rPr lang="de-DE" baseline="0" dirty="0" err="1"/>
              <a:t>often</a:t>
            </a:r>
            <a:r>
              <a:rPr lang="de-DE" baseline="0" dirty="0"/>
              <a:t> NGOs but not </a:t>
            </a:r>
            <a:r>
              <a:rPr lang="de-DE" baseline="0" dirty="0" err="1"/>
              <a:t>always</a:t>
            </a:r>
            <a:r>
              <a:rPr lang="de-DE" baseline="0" dirty="0"/>
              <a:t> – </a:t>
            </a:r>
            <a:r>
              <a:rPr lang="de-DE" baseline="0" dirty="0" err="1"/>
              <a:t>who</a:t>
            </a:r>
            <a:r>
              <a:rPr lang="de-DE" baseline="0" dirty="0"/>
              <a:t> </a:t>
            </a:r>
            <a:r>
              <a:rPr lang="de-DE" baseline="0" dirty="0" err="1"/>
              <a:t>can</a:t>
            </a:r>
            <a:r>
              <a:rPr lang="de-DE" baseline="0" dirty="0"/>
              <a:t> </a:t>
            </a:r>
            <a:r>
              <a:rPr lang="de-DE" baseline="0" dirty="0" err="1"/>
              <a:t>mobilise</a:t>
            </a:r>
            <a:r>
              <a:rPr lang="de-DE" baseline="0" dirty="0"/>
              <a:t> </a:t>
            </a:r>
            <a:r>
              <a:rPr lang="de-DE" baseline="0" dirty="0" err="1"/>
              <a:t>funding</a:t>
            </a:r>
            <a:r>
              <a:rPr lang="de-DE" baseline="0" dirty="0"/>
              <a:t> </a:t>
            </a:r>
            <a:r>
              <a:rPr lang="de-DE" baseline="0" dirty="0" err="1"/>
              <a:t>for</a:t>
            </a:r>
            <a:r>
              <a:rPr lang="de-DE" baseline="0" dirty="0"/>
              <a:t> </a:t>
            </a:r>
            <a:r>
              <a:rPr lang="de-DE" baseline="0" dirty="0" err="1"/>
              <a:t>small</a:t>
            </a:r>
            <a:r>
              <a:rPr lang="de-DE" baseline="0" dirty="0"/>
              <a:t> </a:t>
            </a:r>
            <a:r>
              <a:rPr lang="de-DE" baseline="0" dirty="0" err="1"/>
              <a:t>farmers</a:t>
            </a:r>
            <a:r>
              <a:rPr lang="de-DE" baseline="0" dirty="0"/>
              <a:t> </a:t>
            </a:r>
            <a:r>
              <a:rPr lang="de-DE" baseline="0" dirty="0" err="1"/>
              <a:t>and</a:t>
            </a:r>
            <a:r>
              <a:rPr lang="de-DE" baseline="0" dirty="0"/>
              <a:t> </a:t>
            </a:r>
            <a:r>
              <a:rPr lang="de-DE" baseline="0" dirty="0" err="1"/>
              <a:t>foresters</a:t>
            </a:r>
            <a:r>
              <a:rPr lang="de-DE" baseline="0" dirty="0"/>
              <a:t>.</a:t>
            </a:r>
          </a:p>
          <a:p>
            <a:pPr marL="0" indent="0">
              <a:buFontTx/>
              <a:buNone/>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1" baseline="0" dirty="0"/>
              <a:t>Administrative </a:t>
            </a:r>
            <a:r>
              <a:rPr lang="de-DE" b="1" baseline="0" dirty="0" err="1"/>
              <a:t>burden</a:t>
            </a:r>
            <a:r>
              <a:rPr lang="de-DE" b="0" baseline="0" dirty="0"/>
              <a:t>: </a:t>
            </a:r>
            <a:r>
              <a:rPr lang="de-DE" b="0" baseline="0" dirty="0" err="1"/>
              <a:t>seen</a:t>
            </a:r>
            <a:r>
              <a:rPr lang="de-DE" b="0" baseline="0" dirty="0"/>
              <a:t> </a:t>
            </a:r>
            <a:r>
              <a:rPr lang="de-DE" b="0" baseline="0" dirty="0" err="1"/>
              <a:t>as</a:t>
            </a:r>
            <a:r>
              <a:rPr lang="de-DE" b="0" baseline="0" dirty="0"/>
              <a:t> </a:t>
            </a:r>
            <a:r>
              <a:rPr lang="de-DE" b="0" baseline="0" dirty="0" err="1"/>
              <a:t>the</a:t>
            </a:r>
            <a:r>
              <a:rPr lang="de-DE" b="0" baseline="0" dirty="0"/>
              <a:t> </a:t>
            </a:r>
            <a:r>
              <a:rPr lang="de-DE" b="0" baseline="0" dirty="0" err="1"/>
              <a:t>most</a:t>
            </a:r>
            <a:r>
              <a:rPr lang="de-DE" b="0" baseline="0" dirty="0"/>
              <a:t> </a:t>
            </a:r>
            <a:r>
              <a:rPr lang="de-DE" b="0" baseline="0" dirty="0" err="1"/>
              <a:t>acute</a:t>
            </a:r>
            <a:r>
              <a:rPr lang="de-DE" b="0" baseline="0" dirty="0"/>
              <a:t> </a:t>
            </a:r>
            <a:r>
              <a:rPr lang="de-DE" b="0" baseline="0" dirty="0" err="1"/>
              <a:t>institutional</a:t>
            </a:r>
            <a:r>
              <a:rPr lang="de-DE" b="0" baseline="0" dirty="0"/>
              <a:t> </a:t>
            </a:r>
            <a:r>
              <a:rPr lang="de-DE" b="0" baseline="0" dirty="0" err="1"/>
              <a:t>challenge</a:t>
            </a:r>
            <a:r>
              <a:rPr lang="de-DE" b="0" baseline="0" dirty="0"/>
              <a:t>. </a:t>
            </a:r>
            <a:r>
              <a:rPr lang="de-DE" b="0" baseline="0" dirty="0" err="1"/>
              <a:t>Bureaucratic</a:t>
            </a:r>
            <a:r>
              <a:rPr lang="de-DE" b="0" baseline="0" dirty="0"/>
              <a:t> </a:t>
            </a:r>
            <a:r>
              <a:rPr lang="de-DE" b="0" baseline="0" dirty="0" err="1"/>
              <a:t>tasks</a:t>
            </a:r>
            <a:r>
              <a:rPr lang="de-DE" b="0" baseline="0" dirty="0"/>
              <a:t>, </a:t>
            </a:r>
            <a:r>
              <a:rPr lang="de-DE" b="0" baseline="0" dirty="0" err="1"/>
              <a:t>cumbersome</a:t>
            </a:r>
            <a:r>
              <a:rPr lang="de-DE" b="0" baseline="0" dirty="0"/>
              <a:t> </a:t>
            </a:r>
            <a:r>
              <a:rPr lang="de-DE" b="0" baseline="0" dirty="0" err="1"/>
              <a:t>application</a:t>
            </a:r>
            <a:r>
              <a:rPr lang="de-DE" b="0" baseline="0" dirty="0"/>
              <a:t> </a:t>
            </a:r>
            <a:r>
              <a:rPr lang="de-DE" b="0" baseline="0" dirty="0" err="1"/>
              <a:t>and</a:t>
            </a:r>
            <a:r>
              <a:rPr lang="de-DE" b="0" baseline="0" dirty="0"/>
              <a:t> </a:t>
            </a:r>
            <a:r>
              <a:rPr lang="de-DE" b="0" baseline="0" dirty="0" err="1"/>
              <a:t>reporting</a:t>
            </a:r>
            <a:r>
              <a:rPr lang="de-DE" b="0" baseline="0" dirty="0"/>
              <a:t> </a:t>
            </a:r>
            <a:r>
              <a:rPr lang="de-DE" b="0" baseline="0" dirty="0" err="1"/>
              <a:t>procedures</a:t>
            </a:r>
            <a:r>
              <a:rPr lang="de-DE" b="0" baseline="0" dirty="0"/>
              <a:t>.</a:t>
            </a:r>
            <a:endParaRPr lang="de-DE" baseline="0" dirty="0"/>
          </a:p>
          <a:p>
            <a:endParaRPr lang="de-DE" dirty="0"/>
          </a:p>
          <a:p>
            <a:r>
              <a:rPr lang="de-DE" dirty="0"/>
              <a:t>The LIFE</a:t>
            </a:r>
            <a:r>
              <a:rPr lang="de-DE" baseline="0" dirty="0"/>
              <a:t> </a:t>
            </a:r>
            <a:r>
              <a:rPr lang="de-DE" baseline="0" dirty="0" err="1"/>
              <a:t>integrated</a:t>
            </a:r>
            <a:r>
              <a:rPr lang="de-DE" baseline="0" dirty="0"/>
              <a:t> </a:t>
            </a:r>
            <a:r>
              <a:rPr lang="de-DE" baseline="0" dirty="0" err="1"/>
              <a:t>projects</a:t>
            </a:r>
            <a:r>
              <a:rPr lang="de-DE" baseline="0" dirty="0"/>
              <a:t> </a:t>
            </a:r>
            <a:r>
              <a:rPr lang="de-DE" baseline="0" dirty="0" err="1"/>
              <a:t>and</a:t>
            </a:r>
            <a:r>
              <a:rPr lang="de-DE" baseline="0" dirty="0"/>
              <a:t> </a:t>
            </a:r>
            <a:r>
              <a:rPr lang="de-DE" baseline="0" dirty="0" err="1"/>
              <a:t>even</a:t>
            </a:r>
            <a:r>
              <a:rPr lang="de-DE" baseline="0" dirty="0"/>
              <a:t> </a:t>
            </a:r>
            <a:r>
              <a:rPr lang="de-DE" baseline="0" dirty="0" err="1"/>
              <a:t>more</a:t>
            </a:r>
            <a:r>
              <a:rPr lang="de-DE" baseline="0" dirty="0"/>
              <a:t> </a:t>
            </a:r>
            <a:r>
              <a:rPr lang="de-DE" baseline="0" dirty="0" err="1"/>
              <a:t>the</a:t>
            </a:r>
            <a:r>
              <a:rPr lang="de-DE" baseline="0" dirty="0"/>
              <a:t> Strategic Nature Projects </a:t>
            </a:r>
            <a:r>
              <a:rPr lang="de-DE" baseline="0" dirty="0" err="1"/>
              <a:t>are</a:t>
            </a:r>
            <a:r>
              <a:rPr lang="de-DE" baseline="0" dirty="0"/>
              <a:t> </a:t>
            </a:r>
            <a:r>
              <a:rPr lang="de-DE" baseline="0" dirty="0" err="1"/>
              <a:t>designed</a:t>
            </a:r>
            <a:r>
              <a:rPr lang="de-DE" baseline="0" dirty="0"/>
              <a:t> </a:t>
            </a:r>
            <a:r>
              <a:rPr lang="de-DE" baseline="0" dirty="0" err="1"/>
              <a:t>to</a:t>
            </a:r>
            <a:r>
              <a:rPr lang="de-DE" baseline="0" dirty="0"/>
              <a:t> </a:t>
            </a:r>
            <a:r>
              <a:rPr lang="de-DE" baseline="0" dirty="0" err="1"/>
              <a:t>tackle</a:t>
            </a:r>
            <a:r>
              <a:rPr lang="de-DE" baseline="0" dirty="0"/>
              <a:t> </a:t>
            </a:r>
            <a:r>
              <a:rPr lang="de-DE" baseline="0" dirty="0" err="1"/>
              <a:t>these</a:t>
            </a:r>
            <a:r>
              <a:rPr lang="de-DE" baseline="0" dirty="0"/>
              <a:t> </a:t>
            </a:r>
            <a:r>
              <a:rPr lang="de-DE" baseline="0" dirty="0" err="1"/>
              <a:t>challenges</a:t>
            </a:r>
            <a:r>
              <a:rPr lang="de-DE" baseline="0" dirty="0"/>
              <a:t> </a:t>
            </a:r>
            <a:r>
              <a:rPr lang="de-DE" baseline="0" dirty="0" err="1"/>
              <a:t>and</a:t>
            </a:r>
            <a:r>
              <a:rPr lang="de-DE" baseline="0" dirty="0"/>
              <a:t> </a:t>
            </a:r>
            <a:r>
              <a:rPr lang="de-DE" baseline="0" dirty="0" err="1"/>
              <a:t>effectively</a:t>
            </a:r>
            <a:r>
              <a:rPr lang="de-DE" baseline="0" dirty="0"/>
              <a:t> </a:t>
            </a:r>
            <a:r>
              <a:rPr lang="de-DE" baseline="0" dirty="0" err="1"/>
              <a:t>mainstream</a:t>
            </a:r>
            <a:r>
              <a:rPr lang="de-DE" baseline="0" dirty="0"/>
              <a:t> </a:t>
            </a:r>
            <a:r>
              <a:rPr lang="de-DE" baseline="0" dirty="0" err="1"/>
              <a:t>the</a:t>
            </a:r>
            <a:r>
              <a:rPr lang="de-DE" baseline="0" dirty="0"/>
              <a:t> PAF </a:t>
            </a:r>
            <a:r>
              <a:rPr lang="de-DE" baseline="0" dirty="0" err="1"/>
              <a:t>defined</a:t>
            </a:r>
            <a:r>
              <a:rPr lang="de-DE" baseline="0" dirty="0"/>
              <a:t> </a:t>
            </a:r>
            <a:r>
              <a:rPr lang="de-DE" baseline="0" dirty="0" err="1"/>
              <a:t>funding</a:t>
            </a:r>
            <a:r>
              <a:rPr lang="de-DE" baseline="0" dirty="0"/>
              <a:t> </a:t>
            </a:r>
            <a:r>
              <a:rPr lang="de-DE" baseline="0" dirty="0" err="1"/>
              <a:t>needs</a:t>
            </a:r>
            <a:r>
              <a:rPr lang="de-DE" baseline="0" dirty="0"/>
              <a:t> </a:t>
            </a:r>
            <a:r>
              <a:rPr lang="de-DE" baseline="0" dirty="0" err="1"/>
              <a:t>into</a:t>
            </a:r>
            <a:r>
              <a:rPr lang="de-DE" baseline="0" dirty="0"/>
              <a:t> </a:t>
            </a:r>
            <a:r>
              <a:rPr lang="de-DE" baseline="0" dirty="0" err="1"/>
              <a:t>the</a:t>
            </a:r>
            <a:r>
              <a:rPr lang="de-DE" baseline="0" dirty="0"/>
              <a:t> EU </a:t>
            </a:r>
            <a:r>
              <a:rPr lang="de-DE" baseline="0" dirty="0" err="1"/>
              <a:t>funds</a:t>
            </a:r>
            <a:r>
              <a:rPr lang="de-DE" baseline="0" dirty="0"/>
              <a:t>.</a:t>
            </a:r>
          </a:p>
          <a:p>
            <a:endParaRPr lang="de-DE" baseline="0" dirty="0"/>
          </a:p>
          <a:p>
            <a:r>
              <a:rPr lang="de-DE" b="1" baseline="0" dirty="0"/>
              <a:t>Needs </a:t>
            </a:r>
            <a:r>
              <a:rPr lang="de-DE" b="1" baseline="0" dirty="0" err="1"/>
              <a:t>and</a:t>
            </a:r>
            <a:r>
              <a:rPr lang="de-DE" b="1" baseline="0" dirty="0"/>
              <a:t> </a:t>
            </a:r>
            <a:r>
              <a:rPr lang="de-DE" b="1" baseline="0" dirty="0" err="1"/>
              <a:t>opportunities</a:t>
            </a:r>
            <a:r>
              <a:rPr lang="de-DE" b="1" baseline="0" dirty="0"/>
              <a:t> </a:t>
            </a:r>
            <a:r>
              <a:rPr lang="de-DE" b="1" baseline="0" dirty="0" err="1"/>
              <a:t>for</a:t>
            </a:r>
            <a:r>
              <a:rPr lang="de-DE" b="1" baseline="0" dirty="0"/>
              <a:t> </a:t>
            </a:r>
            <a:r>
              <a:rPr lang="de-DE" b="1" baseline="0" dirty="0" err="1"/>
              <a:t>improvement</a:t>
            </a:r>
            <a:r>
              <a:rPr lang="de-DE" b="1" baseline="0" dirty="0"/>
              <a:t>:</a:t>
            </a:r>
          </a:p>
          <a:p>
            <a:r>
              <a:rPr lang="de-DE" baseline="0" dirty="0" err="1"/>
              <a:t>Earmark</a:t>
            </a:r>
            <a:r>
              <a:rPr lang="de-DE" baseline="0" dirty="0"/>
              <a:t> </a:t>
            </a:r>
            <a:r>
              <a:rPr lang="de-DE" baseline="0" dirty="0" err="1"/>
              <a:t>expenditure</a:t>
            </a:r>
            <a:r>
              <a:rPr lang="de-DE" baseline="0" dirty="0"/>
              <a:t> </a:t>
            </a:r>
            <a:r>
              <a:rPr lang="de-DE" baseline="0" dirty="0" err="1"/>
              <a:t>for</a:t>
            </a:r>
            <a:r>
              <a:rPr lang="de-DE" baseline="0" dirty="0"/>
              <a:t> </a:t>
            </a:r>
            <a:r>
              <a:rPr lang="de-DE" baseline="0" dirty="0" err="1"/>
              <a:t>biodiversity</a:t>
            </a:r>
            <a:r>
              <a:rPr lang="de-DE" baseline="0" dirty="0"/>
              <a:t> </a:t>
            </a:r>
            <a:r>
              <a:rPr lang="de-DE" baseline="0" dirty="0" err="1"/>
              <a:t>priorities</a:t>
            </a:r>
            <a:r>
              <a:rPr lang="de-DE" baseline="0" dirty="0"/>
              <a:t>: </a:t>
            </a:r>
            <a:r>
              <a:rPr lang="de-DE" baseline="0" dirty="0" err="1"/>
              <a:t>clear</a:t>
            </a:r>
            <a:r>
              <a:rPr lang="de-DE" baseline="0" dirty="0"/>
              <a:t> </a:t>
            </a:r>
            <a:r>
              <a:rPr lang="de-DE" baseline="0" dirty="0" err="1"/>
              <a:t>targets</a:t>
            </a:r>
            <a:r>
              <a:rPr lang="de-DE" baseline="0" dirty="0"/>
              <a:t> </a:t>
            </a:r>
            <a:r>
              <a:rPr lang="de-DE" baseline="0" dirty="0" err="1"/>
              <a:t>and</a:t>
            </a:r>
            <a:r>
              <a:rPr lang="de-DE" baseline="0" dirty="0"/>
              <a:t> </a:t>
            </a:r>
            <a:r>
              <a:rPr lang="de-DE" baseline="0" dirty="0" err="1"/>
              <a:t>objectives</a:t>
            </a:r>
            <a:r>
              <a:rPr lang="de-DE" baseline="0" dirty="0"/>
              <a:t> (NB CAP Strategic Plans)</a:t>
            </a:r>
          </a:p>
          <a:p>
            <a:r>
              <a:rPr lang="de-DE" baseline="0" dirty="0" err="1"/>
              <a:t>Address</a:t>
            </a:r>
            <a:r>
              <a:rPr lang="de-DE" baseline="0" dirty="0"/>
              <a:t> </a:t>
            </a:r>
            <a:r>
              <a:rPr lang="de-DE" baseline="0" dirty="0" err="1"/>
              <a:t>eligibiilty</a:t>
            </a:r>
            <a:r>
              <a:rPr lang="de-DE" baseline="0" dirty="0"/>
              <a:t> </a:t>
            </a:r>
            <a:r>
              <a:rPr lang="de-DE" baseline="0" dirty="0" err="1"/>
              <a:t>gaps</a:t>
            </a:r>
            <a:r>
              <a:rPr lang="de-DE" baseline="0" dirty="0"/>
              <a:t>: </a:t>
            </a:r>
            <a:r>
              <a:rPr lang="de-DE" baseline="0" dirty="0" err="1"/>
              <a:t>technical</a:t>
            </a:r>
            <a:r>
              <a:rPr lang="de-DE" baseline="0" dirty="0"/>
              <a:t> </a:t>
            </a:r>
            <a:r>
              <a:rPr lang="de-DE" baseline="0" dirty="0" err="1"/>
              <a:t>support</a:t>
            </a:r>
            <a:r>
              <a:rPr lang="de-DE" baseline="0" dirty="0"/>
              <a:t>, </a:t>
            </a:r>
            <a:r>
              <a:rPr lang="de-DE" baseline="0" dirty="0" err="1"/>
              <a:t>advice</a:t>
            </a:r>
            <a:r>
              <a:rPr lang="de-DE" baseline="0" dirty="0"/>
              <a:t> </a:t>
            </a:r>
            <a:r>
              <a:rPr lang="de-DE" baseline="0" dirty="0" err="1"/>
              <a:t>and</a:t>
            </a:r>
            <a:r>
              <a:rPr lang="de-DE" baseline="0" dirty="0"/>
              <a:t> </a:t>
            </a:r>
            <a:r>
              <a:rPr lang="de-DE" baseline="0" dirty="0" err="1"/>
              <a:t>co-funding</a:t>
            </a:r>
            <a:r>
              <a:rPr lang="de-DE" baseline="0" dirty="0"/>
              <a:t> </a:t>
            </a:r>
            <a:r>
              <a:rPr lang="de-DE" baseline="0" dirty="0" err="1"/>
              <a:t>opportunities</a:t>
            </a:r>
            <a:r>
              <a:rPr lang="de-DE" baseline="0" dirty="0"/>
              <a:t>.</a:t>
            </a:r>
          </a:p>
          <a:p>
            <a:r>
              <a:rPr lang="de-DE" baseline="0" dirty="0" err="1"/>
              <a:t>Coordination</a:t>
            </a:r>
            <a:r>
              <a:rPr lang="de-DE" baseline="0" dirty="0"/>
              <a:t> </a:t>
            </a:r>
            <a:r>
              <a:rPr lang="de-DE" baseline="0" dirty="0" err="1"/>
              <a:t>and</a:t>
            </a:r>
            <a:r>
              <a:rPr lang="de-DE" baseline="0" dirty="0"/>
              <a:t> </a:t>
            </a:r>
            <a:r>
              <a:rPr lang="de-DE" baseline="0" dirty="0" err="1"/>
              <a:t>coherence</a:t>
            </a:r>
            <a:r>
              <a:rPr lang="de-DE" baseline="0" dirty="0"/>
              <a:t>: </a:t>
            </a:r>
            <a:r>
              <a:rPr lang="de-DE" baseline="0" dirty="0" err="1"/>
              <a:t>key</a:t>
            </a:r>
            <a:r>
              <a:rPr lang="de-DE" baseline="0" dirty="0"/>
              <a:t> </a:t>
            </a:r>
            <a:r>
              <a:rPr lang="de-DE" baseline="0" dirty="0" err="1"/>
              <a:t>role</a:t>
            </a:r>
            <a:r>
              <a:rPr lang="de-DE" baseline="0" dirty="0"/>
              <a:t> </a:t>
            </a:r>
            <a:r>
              <a:rPr lang="de-DE" baseline="0" dirty="0" err="1"/>
              <a:t>of</a:t>
            </a:r>
            <a:r>
              <a:rPr lang="de-DE" baseline="0" dirty="0"/>
              <a:t> PAFs, links </a:t>
            </a:r>
            <a:r>
              <a:rPr lang="de-DE" baseline="0" dirty="0" err="1"/>
              <a:t>to</a:t>
            </a:r>
            <a:r>
              <a:rPr lang="de-DE" baseline="0" dirty="0"/>
              <a:t> </a:t>
            </a:r>
            <a:r>
              <a:rPr lang="de-DE" baseline="0" dirty="0" err="1"/>
              <a:t>socioeconomic</a:t>
            </a:r>
            <a:r>
              <a:rPr lang="de-DE" baseline="0" dirty="0"/>
              <a:t> </a:t>
            </a:r>
            <a:r>
              <a:rPr lang="de-DE" baseline="0" dirty="0" err="1"/>
              <a:t>priorities</a:t>
            </a:r>
            <a:r>
              <a:rPr lang="de-DE" baseline="0" dirty="0"/>
              <a:t> (</a:t>
            </a:r>
            <a:r>
              <a:rPr lang="de-DE" baseline="0" dirty="0" err="1"/>
              <a:t>employment</a:t>
            </a:r>
            <a:r>
              <a:rPr lang="de-DE" baseline="0" dirty="0"/>
              <a:t>, rural </a:t>
            </a:r>
            <a:r>
              <a:rPr lang="de-DE" baseline="0" dirty="0" err="1"/>
              <a:t>development</a:t>
            </a:r>
            <a:r>
              <a:rPr lang="de-DE" baseline="0" dirty="0"/>
              <a:t>, </a:t>
            </a:r>
            <a:r>
              <a:rPr lang="de-DE" baseline="0" dirty="0" err="1"/>
              <a:t>public</a:t>
            </a:r>
            <a:r>
              <a:rPr lang="de-DE" baseline="0" dirty="0"/>
              <a:t> </a:t>
            </a:r>
            <a:r>
              <a:rPr lang="de-DE" baseline="0" dirty="0" err="1"/>
              <a:t>health</a:t>
            </a:r>
            <a:r>
              <a:rPr lang="de-DE" baseline="0" dirty="0"/>
              <a:t>, </a:t>
            </a:r>
            <a:r>
              <a:rPr lang="de-DE" baseline="0" dirty="0" err="1"/>
              <a:t>climate</a:t>
            </a:r>
            <a:r>
              <a:rPr lang="de-DE" baseline="0" dirty="0"/>
              <a:t> </a:t>
            </a:r>
            <a:r>
              <a:rPr lang="de-DE" baseline="0" dirty="0" err="1"/>
              <a:t>adaptation</a:t>
            </a:r>
            <a:r>
              <a:rPr lang="de-DE" baseline="0" dirty="0"/>
              <a:t>)</a:t>
            </a:r>
          </a:p>
          <a:p>
            <a:r>
              <a:rPr lang="de-DE" baseline="0" dirty="0" err="1"/>
              <a:t>Address</a:t>
            </a:r>
            <a:r>
              <a:rPr lang="de-DE" baseline="0" dirty="0"/>
              <a:t> administrative </a:t>
            </a:r>
            <a:r>
              <a:rPr lang="de-DE" baseline="0" dirty="0" err="1"/>
              <a:t>burden</a:t>
            </a:r>
            <a:endParaRPr lang="de-DE" baseline="0" dirty="0"/>
          </a:p>
          <a:p>
            <a:r>
              <a:rPr lang="de-DE" baseline="0" dirty="0" err="1"/>
              <a:t>Improve</a:t>
            </a:r>
            <a:r>
              <a:rPr lang="de-DE" baseline="0" dirty="0"/>
              <a:t> </a:t>
            </a:r>
            <a:r>
              <a:rPr lang="de-DE" baseline="0" dirty="0" err="1"/>
              <a:t>monitoring</a:t>
            </a:r>
            <a:r>
              <a:rPr lang="de-DE" baseline="0" dirty="0"/>
              <a:t>, </a:t>
            </a:r>
            <a:r>
              <a:rPr lang="de-DE" baseline="0" dirty="0" err="1"/>
              <a:t>tracking</a:t>
            </a:r>
            <a:r>
              <a:rPr lang="de-DE" baseline="0" dirty="0"/>
              <a:t> </a:t>
            </a:r>
            <a:r>
              <a:rPr lang="de-DE" baseline="0" dirty="0" err="1"/>
              <a:t>and</a:t>
            </a:r>
            <a:r>
              <a:rPr lang="de-DE" baseline="0" dirty="0"/>
              <a:t> </a:t>
            </a:r>
            <a:r>
              <a:rPr lang="de-DE" baseline="0" dirty="0" err="1"/>
              <a:t>evaluation</a:t>
            </a:r>
            <a:r>
              <a:rPr lang="de-DE" baseline="0" dirty="0"/>
              <a:t>/</a:t>
            </a:r>
            <a:r>
              <a:rPr lang="de-DE" baseline="0" dirty="0" err="1"/>
              <a:t>learning</a:t>
            </a:r>
            <a:endParaRPr lang="de-DE" baseline="0" dirty="0"/>
          </a:p>
          <a:p>
            <a:r>
              <a:rPr lang="de-DE" baseline="0" dirty="0"/>
              <a:t>More </a:t>
            </a:r>
            <a:r>
              <a:rPr lang="de-DE" baseline="0" dirty="0" err="1"/>
              <a:t>awareness</a:t>
            </a:r>
            <a:r>
              <a:rPr lang="de-DE" baseline="0" dirty="0"/>
              <a:t> </a:t>
            </a:r>
            <a:r>
              <a:rPr lang="de-DE" baseline="0" dirty="0" err="1"/>
              <a:t>raising</a:t>
            </a:r>
            <a:r>
              <a:rPr lang="de-DE" baseline="0" dirty="0"/>
              <a:t> </a:t>
            </a:r>
            <a:r>
              <a:rPr lang="de-DE" baseline="0" dirty="0" err="1"/>
              <a:t>and</a:t>
            </a:r>
            <a:r>
              <a:rPr lang="de-DE" baseline="0" dirty="0"/>
              <a:t> </a:t>
            </a:r>
            <a:r>
              <a:rPr lang="de-DE" baseline="0" dirty="0" err="1"/>
              <a:t>stakeholder</a:t>
            </a:r>
            <a:r>
              <a:rPr lang="de-DE" baseline="0" dirty="0"/>
              <a:t> </a:t>
            </a:r>
            <a:r>
              <a:rPr lang="de-DE" baseline="0" dirty="0" err="1"/>
              <a:t>cooperation</a:t>
            </a:r>
            <a:endParaRPr lang="de-DE" baseline="0" dirty="0"/>
          </a:p>
          <a:p>
            <a:endParaRPr lang="de-DE" baseline="0" dirty="0"/>
          </a:p>
          <a:p>
            <a:r>
              <a:rPr lang="de-DE" b="1" baseline="0" dirty="0"/>
              <a:t>Other innovative </a:t>
            </a:r>
            <a:r>
              <a:rPr lang="de-DE" b="1" baseline="0" dirty="0" err="1"/>
              <a:t>funding</a:t>
            </a:r>
            <a:r>
              <a:rPr lang="de-DE" b="1" baseline="0" dirty="0"/>
              <a:t> </a:t>
            </a:r>
            <a:r>
              <a:rPr lang="de-DE" b="1" baseline="0" dirty="0" err="1"/>
              <a:t>instruments</a:t>
            </a:r>
            <a:r>
              <a:rPr lang="de-DE" b="1" baseline="0" dirty="0"/>
              <a:t>:</a:t>
            </a:r>
          </a:p>
          <a:p>
            <a:r>
              <a:rPr lang="de-DE" baseline="0" dirty="0" err="1"/>
              <a:t>Covenants</a:t>
            </a:r>
            <a:r>
              <a:rPr lang="de-DE" baseline="0" dirty="0"/>
              <a:t> </a:t>
            </a:r>
            <a:r>
              <a:rPr lang="de-DE" baseline="0" dirty="0" err="1"/>
              <a:t>and</a:t>
            </a:r>
            <a:r>
              <a:rPr lang="de-DE" baseline="0" dirty="0"/>
              <a:t> </a:t>
            </a:r>
            <a:r>
              <a:rPr lang="de-DE" baseline="0" dirty="0" err="1"/>
              <a:t>long</a:t>
            </a:r>
            <a:r>
              <a:rPr lang="de-DE" baseline="0" dirty="0"/>
              <a:t>-term </a:t>
            </a:r>
            <a:r>
              <a:rPr lang="de-DE" baseline="0" dirty="0" err="1"/>
              <a:t>land</a:t>
            </a:r>
            <a:r>
              <a:rPr lang="de-DE" baseline="0" dirty="0"/>
              <a:t> </a:t>
            </a:r>
            <a:r>
              <a:rPr lang="de-DE" baseline="0" dirty="0" err="1"/>
              <a:t>stewardship</a:t>
            </a:r>
            <a:r>
              <a:rPr lang="de-DE" baseline="0" dirty="0"/>
              <a:t> </a:t>
            </a:r>
            <a:r>
              <a:rPr lang="de-DE" baseline="0" dirty="0" err="1"/>
              <a:t>agreements</a:t>
            </a:r>
            <a:r>
              <a:rPr lang="de-DE" baseline="0" dirty="0"/>
              <a:t> – </a:t>
            </a:r>
            <a:r>
              <a:rPr lang="de-DE" baseline="0" dirty="0" err="1"/>
              <a:t>associated</a:t>
            </a:r>
            <a:r>
              <a:rPr lang="de-DE" baseline="0" dirty="0"/>
              <a:t> </a:t>
            </a:r>
            <a:r>
              <a:rPr lang="de-DE" baseline="0" dirty="0" err="1"/>
              <a:t>with</a:t>
            </a:r>
            <a:r>
              <a:rPr lang="de-DE" baseline="0" dirty="0"/>
              <a:t> </a:t>
            </a:r>
            <a:r>
              <a:rPr lang="de-DE" baseline="0" dirty="0" err="1"/>
              <a:t>tax</a:t>
            </a:r>
            <a:r>
              <a:rPr lang="de-DE" baseline="0" dirty="0"/>
              <a:t> </a:t>
            </a:r>
            <a:r>
              <a:rPr lang="de-DE" baseline="0" dirty="0" err="1"/>
              <a:t>benefits</a:t>
            </a:r>
            <a:r>
              <a:rPr lang="de-DE" baseline="0" dirty="0"/>
              <a:t>/</a:t>
            </a:r>
            <a:r>
              <a:rPr lang="de-DE" baseline="0" dirty="0" err="1"/>
              <a:t>rebates</a:t>
            </a:r>
            <a:endParaRPr lang="de-DE" baseline="0" dirty="0"/>
          </a:p>
          <a:p>
            <a:r>
              <a:rPr lang="de-DE" baseline="0" dirty="0" err="1"/>
              <a:t>Marketed</a:t>
            </a:r>
            <a:r>
              <a:rPr lang="de-DE" baseline="0" dirty="0"/>
              <a:t> </a:t>
            </a:r>
            <a:r>
              <a:rPr lang="de-DE" baseline="0" dirty="0" err="1"/>
              <a:t>products</a:t>
            </a:r>
            <a:r>
              <a:rPr lang="de-DE" baseline="0" dirty="0"/>
              <a:t> (</a:t>
            </a:r>
            <a:r>
              <a:rPr lang="de-DE" baseline="0" dirty="0" err="1"/>
              <a:t>labels</a:t>
            </a:r>
            <a:r>
              <a:rPr lang="de-DE" baseline="0" dirty="0"/>
              <a:t>, </a:t>
            </a:r>
            <a:r>
              <a:rPr lang="de-DE" baseline="0" dirty="0" err="1"/>
              <a:t>certification</a:t>
            </a:r>
            <a:r>
              <a:rPr lang="de-DE" baseline="0" dirty="0"/>
              <a:t>, </a:t>
            </a:r>
            <a:r>
              <a:rPr lang="de-DE" baseline="0" dirty="0" err="1"/>
              <a:t>added</a:t>
            </a:r>
            <a:r>
              <a:rPr lang="de-DE" baseline="0" dirty="0"/>
              <a:t> </a:t>
            </a:r>
            <a:r>
              <a:rPr lang="de-DE" baseline="0" dirty="0" err="1"/>
              <a:t>value</a:t>
            </a:r>
            <a:r>
              <a:rPr lang="de-DE" baseline="0" dirty="0"/>
              <a:t>) </a:t>
            </a:r>
            <a:r>
              <a:rPr lang="de-DE" baseline="0" dirty="0" err="1"/>
              <a:t>and</a:t>
            </a:r>
            <a:r>
              <a:rPr lang="de-DE" baseline="0" dirty="0"/>
              <a:t> </a:t>
            </a:r>
            <a:r>
              <a:rPr lang="de-DE" baseline="0" dirty="0" err="1"/>
              <a:t>services</a:t>
            </a:r>
            <a:r>
              <a:rPr lang="de-DE" baseline="0" dirty="0"/>
              <a:t> (</a:t>
            </a:r>
            <a:r>
              <a:rPr lang="de-DE" baseline="0" dirty="0" err="1"/>
              <a:t>tourism</a:t>
            </a:r>
            <a:r>
              <a:rPr lang="de-DE" baseline="0" dirty="0"/>
              <a:t>, </a:t>
            </a:r>
            <a:r>
              <a:rPr lang="de-DE" baseline="0" dirty="0" err="1"/>
              <a:t>recreation</a:t>
            </a:r>
            <a:r>
              <a:rPr lang="de-DE" baseline="0" dirty="0"/>
              <a:t>, </a:t>
            </a:r>
            <a:r>
              <a:rPr lang="de-DE" baseline="0" dirty="0" err="1"/>
              <a:t>others</a:t>
            </a:r>
            <a:r>
              <a:rPr lang="de-DE" baseline="0" dirty="0"/>
              <a:t>)</a:t>
            </a:r>
          </a:p>
          <a:p>
            <a:r>
              <a:rPr lang="de-DE" baseline="0" dirty="0" err="1"/>
              <a:t>Recreational</a:t>
            </a:r>
            <a:r>
              <a:rPr lang="de-DE" baseline="0" dirty="0"/>
              <a:t> </a:t>
            </a:r>
            <a:r>
              <a:rPr lang="de-DE" baseline="0" dirty="0" err="1"/>
              <a:t>user</a:t>
            </a:r>
            <a:r>
              <a:rPr lang="de-DE" baseline="0" dirty="0"/>
              <a:t> </a:t>
            </a:r>
            <a:r>
              <a:rPr lang="de-DE" baseline="0" dirty="0" err="1"/>
              <a:t>fees</a:t>
            </a:r>
            <a:r>
              <a:rPr lang="de-DE" baseline="0" dirty="0"/>
              <a:t> </a:t>
            </a:r>
            <a:r>
              <a:rPr lang="de-DE" baseline="0" dirty="0" err="1"/>
              <a:t>and</a:t>
            </a:r>
            <a:r>
              <a:rPr lang="de-DE" baseline="0" dirty="0"/>
              <a:t> </a:t>
            </a:r>
            <a:r>
              <a:rPr lang="de-DE" baseline="0" dirty="0" err="1"/>
              <a:t>charges</a:t>
            </a:r>
            <a:endParaRPr lang="de-DE" baseline="0" dirty="0"/>
          </a:p>
          <a:p>
            <a:endParaRPr lang="de-DE" dirty="0"/>
          </a:p>
          <a:p>
            <a:r>
              <a:rPr lang="de-DE" dirty="0" err="1"/>
              <a:t>We</a:t>
            </a:r>
            <a:r>
              <a:rPr lang="de-DE" dirty="0"/>
              <a:t> </a:t>
            </a:r>
            <a:r>
              <a:rPr lang="de-DE" dirty="0" err="1"/>
              <a:t>are</a:t>
            </a:r>
            <a:r>
              <a:rPr lang="de-DE" dirty="0"/>
              <a:t> </a:t>
            </a:r>
            <a:r>
              <a:rPr lang="de-DE" dirty="0" err="1"/>
              <a:t>looking</a:t>
            </a:r>
            <a:r>
              <a:rPr lang="de-DE" dirty="0"/>
              <a:t> </a:t>
            </a:r>
            <a:r>
              <a:rPr lang="de-DE" dirty="0" err="1"/>
              <a:t>for</a:t>
            </a:r>
            <a:r>
              <a:rPr lang="de-DE" dirty="0"/>
              <a:t> </a:t>
            </a:r>
            <a:r>
              <a:rPr lang="de-DE" dirty="0" err="1"/>
              <a:t>good</a:t>
            </a:r>
            <a:r>
              <a:rPr lang="de-DE" dirty="0"/>
              <a:t> </a:t>
            </a:r>
            <a:r>
              <a:rPr lang="de-DE" dirty="0" err="1"/>
              <a:t>examples</a:t>
            </a:r>
            <a:r>
              <a:rPr lang="de-DE" dirty="0"/>
              <a:t> </a:t>
            </a:r>
            <a:r>
              <a:rPr lang="de-DE" dirty="0" err="1"/>
              <a:t>of</a:t>
            </a:r>
            <a:r>
              <a:rPr lang="de-DE" dirty="0"/>
              <a:t> </a:t>
            </a:r>
            <a:r>
              <a:rPr lang="de-DE" dirty="0" err="1"/>
              <a:t>tracking</a:t>
            </a:r>
            <a:r>
              <a:rPr lang="de-DE" dirty="0"/>
              <a:t> </a:t>
            </a:r>
            <a:r>
              <a:rPr lang="de-DE" dirty="0" err="1"/>
              <a:t>and</a:t>
            </a:r>
            <a:r>
              <a:rPr lang="de-DE" dirty="0"/>
              <a:t> </a:t>
            </a:r>
            <a:r>
              <a:rPr lang="de-DE" dirty="0" err="1"/>
              <a:t>assessments</a:t>
            </a:r>
            <a:r>
              <a:rPr lang="de-DE" dirty="0"/>
              <a:t> </a:t>
            </a:r>
            <a:r>
              <a:rPr lang="de-DE" dirty="0" err="1"/>
              <a:t>of</a:t>
            </a:r>
            <a:r>
              <a:rPr lang="de-DE" dirty="0"/>
              <a:t> EU </a:t>
            </a:r>
            <a:r>
              <a:rPr lang="de-DE" dirty="0" err="1"/>
              <a:t>funding</a:t>
            </a:r>
            <a:r>
              <a:rPr lang="de-DE" baseline="0" dirty="0"/>
              <a:t> </a:t>
            </a:r>
            <a:r>
              <a:rPr lang="de-DE" baseline="0" dirty="0" err="1"/>
              <a:t>for</a:t>
            </a:r>
            <a:r>
              <a:rPr lang="de-DE" baseline="0" dirty="0"/>
              <a:t> Natura 2000 – </a:t>
            </a:r>
            <a:r>
              <a:rPr lang="de-DE" baseline="0" dirty="0" err="1"/>
              <a:t>for</a:t>
            </a:r>
            <a:r>
              <a:rPr lang="de-DE" baseline="0" dirty="0"/>
              <a:t> </a:t>
            </a:r>
            <a:r>
              <a:rPr lang="de-DE" baseline="0" dirty="0" err="1"/>
              <a:t>the</a:t>
            </a:r>
            <a:r>
              <a:rPr lang="de-DE" baseline="0" dirty="0"/>
              <a:t> </a:t>
            </a:r>
            <a:r>
              <a:rPr lang="de-DE" baseline="0" dirty="0" err="1"/>
              <a:t>next</a:t>
            </a:r>
            <a:r>
              <a:rPr lang="de-DE" baseline="0" dirty="0"/>
              <a:t> </a:t>
            </a:r>
            <a:r>
              <a:rPr lang="de-DE" baseline="0" dirty="0" err="1"/>
              <a:t>funding</a:t>
            </a:r>
            <a:r>
              <a:rPr lang="de-DE" baseline="0" dirty="0"/>
              <a:t> </a:t>
            </a:r>
            <a:r>
              <a:rPr lang="de-DE" baseline="0" dirty="0" err="1"/>
              <a:t>handbook</a:t>
            </a:r>
            <a:r>
              <a:rPr lang="de-DE" baseline="0" dirty="0"/>
              <a:t>. </a:t>
            </a:r>
            <a:endParaRPr lang="de-DE" dirty="0"/>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t>Sources: </a:t>
            </a:r>
            <a:r>
              <a:rPr lang="en-GB" sz="1200" dirty="0"/>
              <a:t>Recent work by N2K Group and IEEP.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N2K Group (2016) </a:t>
            </a:r>
            <a:r>
              <a:rPr lang="en-GB" sz="1200" i="1" dirty="0"/>
              <a:t>Integration of Natura 2000 and biodiversity into EU funding (EAFRD, ERDF, CF, ESF): Analysis of a selection of programmes approved for 2014-2020</a:t>
            </a:r>
            <a:r>
              <a:rPr lang="en-GB" sz="1200" dirty="0"/>
              <a:t>. The N2K Group, Brussels.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a:t>Kettunen</a:t>
            </a:r>
            <a:r>
              <a:rPr lang="en-GB" sz="1200" dirty="0"/>
              <a:t>, M, </a:t>
            </a:r>
            <a:r>
              <a:rPr lang="en-GB" sz="1200" dirty="0" err="1"/>
              <a:t>Illes</a:t>
            </a:r>
            <a:r>
              <a:rPr lang="en-GB" sz="1200" dirty="0"/>
              <a:t>, A, </a:t>
            </a:r>
            <a:r>
              <a:rPr lang="en-GB" sz="1200" dirty="0" err="1"/>
              <a:t>Rayment</a:t>
            </a:r>
            <a:r>
              <a:rPr lang="en-GB" sz="1200" dirty="0"/>
              <a:t>, M, Primmer, E, </a:t>
            </a:r>
            <a:r>
              <a:rPr lang="en-GB" sz="1200" dirty="0" err="1"/>
              <a:t>Verstraeten</a:t>
            </a:r>
            <a:r>
              <a:rPr lang="en-GB" sz="1200" dirty="0"/>
              <a:t>, Y, </a:t>
            </a:r>
            <a:r>
              <a:rPr lang="en-GB" sz="1200" dirty="0" err="1"/>
              <a:t>Rekola</a:t>
            </a:r>
            <a:r>
              <a:rPr lang="en-GB" sz="1200" dirty="0"/>
              <a:t>, A, Ring, I, Tucker, G, </a:t>
            </a:r>
            <a:r>
              <a:rPr lang="en-GB" sz="1200" dirty="0" err="1"/>
              <a:t>Baldock</a:t>
            </a:r>
            <a:r>
              <a:rPr lang="en-GB" sz="1200" dirty="0"/>
              <a:t>, D, </a:t>
            </a:r>
            <a:r>
              <a:rPr lang="en-GB" sz="1200" dirty="0" err="1"/>
              <a:t>Droste</a:t>
            </a:r>
            <a:r>
              <a:rPr lang="en-GB" sz="1200" dirty="0"/>
              <a:t>, N, Santos, R S, </a:t>
            </a:r>
            <a:r>
              <a:rPr lang="en-GB" sz="1200" dirty="0" err="1"/>
              <a:t>Rantala</a:t>
            </a:r>
            <a:r>
              <a:rPr lang="en-GB" sz="1200" dirty="0"/>
              <a:t>, S, </a:t>
            </a:r>
            <a:r>
              <a:rPr lang="en-GB" sz="1200" dirty="0" err="1"/>
              <a:t>Ebrahim</a:t>
            </a:r>
            <a:r>
              <a:rPr lang="en-GB" sz="1200" dirty="0"/>
              <a:t>, N and ten Brink, P (2017) </a:t>
            </a:r>
            <a:r>
              <a:rPr lang="en-GB" sz="1200" i="1" dirty="0"/>
              <a:t>Integration approach to financing of biodiversity: evaluation of results and analysis of options for the future</a:t>
            </a:r>
            <a:r>
              <a:rPr lang="en-GB" sz="1200" dirty="0"/>
              <a:t>.   Final report for the European Commission (DG ENV) (Project ENV.B.3/ETU/2015/0014), Institute for European Environmental Policy, Brussels / London.</a:t>
            </a:r>
          </a:p>
          <a:p>
            <a:endParaRPr lang="de-DE" dirty="0"/>
          </a:p>
        </p:txBody>
      </p:sp>
      <p:sp>
        <p:nvSpPr>
          <p:cNvPr id="4" name="Slide Number Placeholder 3"/>
          <p:cNvSpPr>
            <a:spLocks noGrp="1"/>
          </p:cNvSpPr>
          <p:nvPr>
            <p:ph type="sldNum" sz="quarter" idx="10"/>
          </p:nvPr>
        </p:nvSpPr>
        <p:spPr/>
        <p:txBody>
          <a:bodyPr/>
          <a:lstStyle/>
          <a:p>
            <a:fld id="{1BE79150-6D3D-4913-B535-F665DA36A38D}" type="slidenum">
              <a:rPr lang="sv-SE" smtClean="0"/>
              <a:t>8</a:t>
            </a:fld>
            <a:endParaRPr lang="sv-SE"/>
          </a:p>
        </p:txBody>
      </p:sp>
    </p:spTree>
    <p:extLst>
      <p:ext uri="{BB962C8B-B14F-4D97-AF65-F5344CB8AC3E}">
        <p14:creationId xmlns:p14="http://schemas.microsoft.com/office/powerpoint/2010/main" val="1036010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err="1"/>
              <a:t>What</a:t>
            </a:r>
            <a:r>
              <a:rPr lang="de-DE" b="1" dirty="0"/>
              <a:t> </a:t>
            </a:r>
            <a:r>
              <a:rPr lang="de-DE" b="1" dirty="0" err="1"/>
              <a:t>is</a:t>
            </a:r>
            <a:r>
              <a:rPr lang="de-DE" b="1" dirty="0"/>
              <a:t> </a:t>
            </a:r>
            <a:r>
              <a:rPr lang="de-DE" b="1" dirty="0" err="1"/>
              <a:t>management</a:t>
            </a:r>
            <a:r>
              <a:rPr lang="de-DE" b="1" dirty="0"/>
              <a:t> </a:t>
            </a:r>
            <a:r>
              <a:rPr lang="de-DE" b="1" dirty="0" err="1"/>
              <a:t>effectiveness</a:t>
            </a:r>
            <a:r>
              <a:rPr lang="de-DE" b="1" dirty="0"/>
              <a:t> </a:t>
            </a:r>
            <a:r>
              <a:rPr lang="de-DE" b="1" dirty="0" err="1"/>
              <a:t>evaluation</a:t>
            </a:r>
            <a:r>
              <a:rPr lang="de-DE" b="1" dirty="0"/>
              <a:t>?</a:t>
            </a:r>
          </a:p>
          <a:p>
            <a:endParaRPr lang="de-DE" b="1" dirty="0"/>
          </a:p>
          <a:p>
            <a:r>
              <a:rPr lang="de-DE" b="1" dirty="0" err="1"/>
              <a:t>Assessing</a:t>
            </a:r>
            <a:r>
              <a:rPr lang="de-DE" b="1" dirty="0"/>
              <a:t> </a:t>
            </a:r>
            <a:r>
              <a:rPr lang="de-DE" b="1" dirty="0" err="1"/>
              <a:t>delivery</a:t>
            </a:r>
            <a:r>
              <a:rPr lang="de-DE" b="1" dirty="0"/>
              <a:t> </a:t>
            </a:r>
            <a:r>
              <a:rPr lang="de-DE" b="1" dirty="0" err="1"/>
              <a:t>of</a:t>
            </a:r>
            <a:r>
              <a:rPr lang="de-DE" b="1" dirty="0"/>
              <a:t> </a:t>
            </a:r>
            <a:r>
              <a:rPr lang="de-DE" b="1" dirty="0" err="1"/>
              <a:t>objectives</a:t>
            </a:r>
            <a:endParaRPr lang="de-DE" b="1" dirty="0"/>
          </a:p>
          <a:p>
            <a:r>
              <a:rPr lang="de-DE" dirty="0" err="1"/>
              <a:t>Assessing</a:t>
            </a:r>
            <a:r>
              <a:rPr lang="de-DE" dirty="0"/>
              <a:t> </a:t>
            </a:r>
            <a:r>
              <a:rPr lang="de-DE" b="1" dirty="0" err="1"/>
              <a:t>conservation</a:t>
            </a:r>
            <a:r>
              <a:rPr lang="de-DE" b="1" dirty="0"/>
              <a:t> </a:t>
            </a:r>
            <a:r>
              <a:rPr lang="de-DE" b="1" dirty="0" err="1"/>
              <a:t>status</a:t>
            </a:r>
            <a:r>
              <a:rPr lang="de-DE" b="1" dirty="0"/>
              <a:t> </a:t>
            </a:r>
            <a:r>
              <a:rPr lang="de-DE" dirty="0" err="1"/>
              <a:t>of</a:t>
            </a:r>
            <a:r>
              <a:rPr lang="de-DE" dirty="0"/>
              <a:t> </a:t>
            </a:r>
            <a:r>
              <a:rPr lang="de-DE" dirty="0" err="1"/>
              <a:t>habitats</a:t>
            </a:r>
            <a:r>
              <a:rPr lang="de-DE" dirty="0"/>
              <a:t> – </a:t>
            </a:r>
            <a:r>
              <a:rPr lang="de-DE" dirty="0" err="1"/>
              <a:t>indicators</a:t>
            </a:r>
            <a:r>
              <a:rPr lang="de-DE" dirty="0"/>
              <a:t> </a:t>
            </a:r>
            <a:r>
              <a:rPr lang="de-DE" dirty="0" err="1"/>
              <a:t>of</a:t>
            </a:r>
            <a:r>
              <a:rPr lang="de-DE" dirty="0"/>
              <a:t> </a:t>
            </a:r>
            <a:r>
              <a:rPr lang="de-DE" dirty="0" err="1"/>
              <a:t>structure</a:t>
            </a:r>
            <a:r>
              <a:rPr lang="de-DE" dirty="0"/>
              <a:t> </a:t>
            </a:r>
            <a:r>
              <a:rPr lang="de-DE" dirty="0" err="1"/>
              <a:t>and</a:t>
            </a:r>
            <a:r>
              <a:rPr lang="de-DE" dirty="0"/>
              <a:t> </a:t>
            </a:r>
            <a:r>
              <a:rPr lang="de-DE" dirty="0" err="1"/>
              <a:t>function</a:t>
            </a:r>
            <a:r>
              <a:rPr lang="de-DE" dirty="0"/>
              <a:t>. </a:t>
            </a:r>
            <a:r>
              <a:rPr lang="de-DE" dirty="0" err="1"/>
              <a:t>Favourable</a:t>
            </a:r>
            <a:r>
              <a:rPr lang="de-DE" baseline="0" dirty="0"/>
              <a:t> </a:t>
            </a:r>
            <a:r>
              <a:rPr lang="de-DE" baseline="0" dirty="0" err="1"/>
              <a:t>reference</a:t>
            </a:r>
            <a:r>
              <a:rPr lang="de-DE" baseline="0" dirty="0"/>
              <a:t> </a:t>
            </a:r>
            <a:r>
              <a:rPr lang="de-DE" baseline="0" dirty="0" err="1"/>
              <a:t>values</a:t>
            </a:r>
            <a:r>
              <a:rPr lang="de-DE" baseline="0" dirty="0"/>
              <a:t>. </a:t>
            </a:r>
          </a:p>
          <a:p>
            <a:r>
              <a:rPr lang="de-DE" baseline="0" dirty="0" err="1"/>
              <a:t>Assessing</a:t>
            </a:r>
            <a:r>
              <a:rPr lang="de-DE" baseline="0" dirty="0"/>
              <a:t> </a:t>
            </a:r>
            <a:r>
              <a:rPr lang="de-DE" baseline="0" dirty="0" err="1"/>
              <a:t>conservation</a:t>
            </a:r>
            <a:r>
              <a:rPr lang="de-DE" baseline="0" dirty="0"/>
              <a:t> </a:t>
            </a:r>
            <a:r>
              <a:rPr lang="de-DE" baseline="0" dirty="0" err="1"/>
              <a:t>status</a:t>
            </a:r>
            <a:r>
              <a:rPr lang="de-DE" baseline="0" dirty="0"/>
              <a:t> </a:t>
            </a:r>
            <a:r>
              <a:rPr lang="de-DE" baseline="0" dirty="0" err="1"/>
              <a:t>of</a:t>
            </a:r>
            <a:r>
              <a:rPr lang="de-DE" baseline="0" dirty="0"/>
              <a:t> </a:t>
            </a:r>
            <a:r>
              <a:rPr lang="de-DE" baseline="0" dirty="0" err="1"/>
              <a:t>species</a:t>
            </a:r>
            <a:r>
              <a:rPr lang="de-DE" baseline="0" dirty="0"/>
              <a:t> – </a:t>
            </a:r>
            <a:r>
              <a:rPr lang="de-DE" baseline="0" dirty="0" err="1"/>
              <a:t>what</a:t>
            </a:r>
            <a:r>
              <a:rPr lang="de-DE" baseline="0" dirty="0"/>
              <a:t> </a:t>
            </a:r>
            <a:r>
              <a:rPr lang="de-DE" baseline="0" dirty="0" err="1"/>
              <a:t>units</a:t>
            </a:r>
            <a:r>
              <a:rPr lang="de-DE" baseline="0" dirty="0"/>
              <a:t>? </a:t>
            </a:r>
            <a:r>
              <a:rPr lang="de-DE" baseline="0" dirty="0" err="1"/>
              <a:t>What</a:t>
            </a:r>
            <a:r>
              <a:rPr lang="de-DE" baseline="0" dirty="0"/>
              <a:t> </a:t>
            </a:r>
            <a:r>
              <a:rPr lang="de-DE" baseline="0" dirty="0" err="1"/>
              <a:t>is</a:t>
            </a:r>
            <a:r>
              <a:rPr lang="de-DE" baseline="0" dirty="0"/>
              <a:t> a </a:t>
            </a:r>
            <a:r>
              <a:rPr lang="de-DE" baseline="0" dirty="0" err="1"/>
              <a:t>crayfish</a:t>
            </a:r>
            <a:r>
              <a:rPr lang="de-DE" baseline="0" dirty="0"/>
              <a:t> </a:t>
            </a:r>
            <a:r>
              <a:rPr lang="de-DE" baseline="0" dirty="0" err="1"/>
              <a:t>population</a:t>
            </a:r>
            <a:r>
              <a:rPr lang="de-DE" baseline="0" dirty="0"/>
              <a:t>? </a:t>
            </a:r>
            <a:r>
              <a:rPr lang="de-DE" baseline="0" dirty="0" err="1"/>
              <a:t>Genetic</a:t>
            </a:r>
            <a:r>
              <a:rPr lang="de-DE" baseline="0" dirty="0"/>
              <a:t> </a:t>
            </a:r>
            <a:r>
              <a:rPr lang="de-DE" baseline="0" dirty="0" err="1"/>
              <a:t>status</a:t>
            </a:r>
            <a:r>
              <a:rPr lang="de-DE" baseline="0" dirty="0"/>
              <a:t> </a:t>
            </a:r>
            <a:r>
              <a:rPr lang="de-DE" baseline="0" dirty="0" err="1"/>
              <a:t>of</a:t>
            </a:r>
            <a:r>
              <a:rPr lang="de-DE" baseline="0" dirty="0"/>
              <a:t> large </a:t>
            </a:r>
            <a:r>
              <a:rPr lang="de-DE" baseline="0" dirty="0" err="1"/>
              <a:t>carnivore</a:t>
            </a:r>
            <a:r>
              <a:rPr lang="de-DE" baseline="0" dirty="0"/>
              <a:t> </a:t>
            </a:r>
            <a:r>
              <a:rPr lang="de-DE" baseline="0" dirty="0" err="1"/>
              <a:t>populations</a:t>
            </a:r>
            <a:r>
              <a:rPr lang="de-DE" baseline="0" dirty="0"/>
              <a:t>?</a:t>
            </a:r>
          </a:p>
          <a:p>
            <a:r>
              <a:rPr lang="de-DE" baseline="0" dirty="0" err="1"/>
              <a:t>How</a:t>
            </a:r>
            <a:r>
              <a:rPr lang="de-DE" baseline="0" dirty="0"/>
              <a:t> </a:t>
            </a:r>
            <a:r>
              <a:rPr lang="de-DE" baseline="0" dirty="0" err="1"/>
              <a:t>to</a:t>
            </a:r>
            <a:r>
              <a:rPr lang="de-DE" baseline="0" dirty="0"/>
              <a:t> </a:t>
            </a:r>
            <a:r>
              <a:rPr lang="de-DE" baseline="0" dirty="0" err="1"/>
              <a:t>consistently</a:t>
            </a:r>
            <a:r>
              <a:rPr lang="de-DE" baseline="0" dirty="0"/>
              <a:t> </a:t>
            </a:r>
            <a:r>
              <a:rPr lang="de-DE" baseline="0" dirty="0" err="1"/>
              <a:t>assess</a:t>
            </a:r>
            <a:r>
              <a:rPr lang="de-DE" baseline="0" dirty="0"/>
              <a:t> </a:t>
            </a:r>
            <a:r>
              <a:rPr lang="de-DE" baseline="0" dirty="0" err="1"/>
              <a:t>and</a:t>
            </a:r>
            <a:r>
              <a:rPr lang="de-DE" baseline="0" dirty="0"/>
              <a:t> </a:t>
            </a:r>
            <a:r>
              <a:rPr lang="de-DE" baseline="0" dirty="0" err="1"/>
              <a:t>report</a:t>
            </a:r>
            <a:r>
              <a:rPr lang="de-DE" baseline="0" dirty="0"/>
              <a:t> </a:t>
            </a:r>
            <a:r>
              <a:rPr lang="de-DE" baseline="0" dirty="0" err="1"/>
              <a:t>pressures</a:t>
            </a:r>
            <a:r>
              <a:rPr lang="de-DE" baseline="0" dirty="0"/>
              <a:t> </a:t>
            </a:r>
            <a:r>
              <a:rPr lang="de-DE" baseline="0" dirty="0" err="1"/>
              <a:t>and</a:t>
            </a:r>
            <a:r>
              <a:rPr lang="de-DE" baseline="0" dirty="0"/>
              <a:t> </a:t>
            </a:r>
            <a:r>
              <a:rPr lang="de-DE" baseline="0" dirty="0" err="1"/>
              <a:t>threats</a:t>
            </a:r>
            <a:r>
              <a:rPr lang="de-DE" baseline="0" dirty="0"/>
              <a:t>. </a:t>
            </a:r>
            <a:endParaRPr lang="de-DE" dirty="0"/>
          </a:p>
          <a:p>
            <a:endParaRPr lang="de-DE" dirty="0"/>
          </a:p>
          <a:p>
            <a:r>
              <a:rPr lang="de-DE" b="1" dirty="0" err="1"/>
              <a:t>Weaknesses</a:t>
            </a:r>
            <a:r>
              <a:rPr lang="de-DE" b="1" dirty="0"/>
              <a:t> </a:t>
            </a:r>
            <a:r>
              <a:rPr lang="de-DE" b="1" dirty="0" err="1"/>
              <a:t>of</a:t>
            </a:r>
            <a:r>
              <a:rPr lang="de-DE" b="1" dirty="0"/>
              <a:t> </a:t>
            </a:r>
            <a:r>
              <a:rPr lang="de-DE" b="1" dirty="0" err="1"/>
              <a:t>information</a:t>
            </a:r>
            <a:r>
              <a:rPr lang="de-DE" b="1" dirty="0"/>
              <a:t> </a:t>
            </a:r>
            <a:r>
              <a:rPr lang="de-DE" b="1" dirty="0" err="1"/>
              <a:t>base</a:t>
            </a:r>
            <a:endParaRPr lang="de-DE" b="1" dirty="0"/>
          </a:p>
          <a:p>
            <a:r>
              <a:rPr lang="de-DE" dirty="0"/>
              <a:t>The </a:t>
            </a:r>
            <a:r>
              <a:rPr lang="de-DE" dirty="0" err="1"/>
              <a:t>main</a:t>
            </a:r>
            <a:r>
              <a:rPr lang="de-DE" dirty="0"/>
              <a:t> EU </a:t>
            </a:r>
            <a:r>
              <a:rPr lang="de-DE" dirty="0" err="1"/>
              <a:t>mechanism</a:t>
            </a:r>
            <a:r>
              <a:rPr lang="de-DE" baseline="0" dirty="0"/>
              <a:t> </a:t>
            </a:r>
            <a:r>
              <a:rPr lang="de-DE" baseline="0" dirty="0" err="1"/>
              <a:t>for</a:t>
            </a:r>
            <a:r>
              <a:rPr lang="de-DE" baseline="0" dirty="0"/>
              <a:t> </a:t>
            </a:r>
            <a:r>
              <a:rPr lang="de-DE" baseline="0" dirty="0" err="1"/>
              <a:t>reporting</a:t>
            </a:r>
            <a:r>
              <a:rPr lang="de-DE" baseline="0" dirty="0"/>
              <a:t> Natura 2000 </a:t>
            </a:r>
            <a:r>
              <a:rPr lang="de-DE" baseline="0" dirty="0" err="1"/>
              <a:t>site</a:t>
            </a:r>
            <a:r>
              <a:rPr lang="de-DE" baseline="0" dirty="0"/>
              <a:t> </a:t>
            </a:r>
            <a:r>
              <a:rPr lang="de-DE" baseline="0" dirty="0" err="1"/>
              <a:t>management</a:t>
            </a:r>
            <a:r>
              <a:rPr lang="de-DE" baseline="0" dirty="0"/>
              <a:t> </a:t>
            </a:r>
            <a:r>
              <a:rPr lang="de-DE" baseline="0" dirty="0" err="1"/>
              <a:t>and</a:t>
            </a:r>
            <a:r>
              <a:rPr lang="de-DE" baseline="0" dirty="0"/>
              <a:t> </a:t>
            </a:r>
            <a:r>
              <a:rPr lang="de-DE" baseline="0" dirty="0" err="1"/>
              <a:t>status</a:t>
            </a:r>
            <a:r>
              <a:rPr lang="de-DE" baseline="0" dirty="0"/>
              <a:t> </a:t>
            </a:r>
            <a:r>
              <a:rPr lang="de-DE" baseline="0" dirty="0" err="1"/>
              <a:t>is</a:t>
            </a:r>
            <a:r>
              <a:rPr lang="de-DE" baseline="0" dirty="0"/>
              <a:t> </a:t>
            </a:r>
            <a:r>
              <a:rPr lang="de-DE" baseline="0" dirty="0" err="1"/>
              <a:t>through</a:t>
            </a:r>
            <a:r>
              <a:rPr lang="de-DE" baseline="0" dirty="0"/>
              <a:t> </a:t>
            </a:r>
            <a:r>
              <a:rPr lang="de-DE" baseline="0" dirty="0" err="1"/>
              <a:t>the</a:t>
            </a:r>
            <a:r>
              <a:rPr lang="de-DE" baseline="0" dirty="0"/>
              <a:t> </a:t>
            </a:r>
            <a:r>
              <a:rPr lang="de-DE" b="1" baseline="0" dirty="0"/>
              <a:t>Standard Data Forms</a:t>
            </a:r>
            <a:r>
              <a:rPr lang="de-DE" baseline="0" dirty="0"/>
              <a:t>, </a:t>
            </a:r>
            <a:r>
              <a:rPr lang="de-DE" baseline="0" dirty="0" err="1"/>
              <a:t>which</a:t>
            </a:r>
            <a:r>
              <a:rPr lang="de-DE" baseline="0" dirty="0"/>
              <a:t> </a:t>
            </a:r>
            <a:r>
              <a:rPr lang="de-DE" baseline="0" dirty="0" err="1"/>
              <a:t>are</a:t>
            </a:r>
            <a:r>
              <a:rPr lang="de-DE" baseline="0" dirty="0"/>
              <a:t> </a:t>
            </a:r>
            <a:r>
              <a:rPr lang="de-DE" baseline="0" dirty="0" err="1"/>
              <a:t>collated</a:t>
            </a:r>
            <a:r>
              <a:rPr lang="de-DE" baseline="0" dirty="0"/>
              <a:t> </a:t>
            </a:r>
            <a:r>
              <a:rPr lang="de-DE" baseline="0" dirty="0" err="1"/>
              <a:t>by</a:t>
            </a:r>
            <a:r>
              <a:rPr lang="de-DE" baseline="0" dirty="0"/>
              <a:t> </a:t>
            </a:r>
            <a:r>
              <a:rPr lang="de-DE" baseline="0" dirty="0" err="1"/>
              <a:t>the</a:t>
            </a:r>
            <a:r>
              <a:rPr lang="de-DE" baseline="0" dirty="0"/>
              <a:t> EEA in </a:t>
            </a:r>
            <a:r>
              <a:rPr lang="de-DE" baseline="0" dirty="0" err="1"/>
              <a:t>the</a:t>
            </a:r>
            <a:r>
              <a:rPr lang="de-DE" baseline="0" dirty="0"/>
              <a:t> Natura 2000 </a:t>
            </a:r>
            <a:r>
              <a:rPr lang="de-DE" baseline="0" dirty="0" err="1"/>
              <a:t>database</a:t>
            </a:r>
            <a:r>
              <a:rPr lang="de-DE" baseline="0" dirty="0"/>
              <a:t>.  </a:t>
            </a:r>
            <a:r>
              <a:rPr lang="de-DE" baseline="0" dirty="0" err="1"/>
              <a:t>Although</a:t>
            </a:r>
            <a:r>
              <a:rPr lang="de-DE" baseline="0" dirty="0"/>
              <a:t> </a:t>
            </a:r>
            <a:r>
              <a:rPr lang="de-DE" baseline="0" dirty="0" err="1"/>
              <a:t>some</a:t>
            </a:r>
            <a:r>
              <a:rPr lang="de-DE" baseline="0" dirty="0"/>
              <a:t> Member States </a:t>
            </a:r>
            <a:r>
              <a:rPr lang="de-DE" baseline="0" dirty="0" err="1"/>
              <a:t>or</a:t>
            </a:r>
            <a:r>
              <a:rPr lang="de-DE" baseline="0" dirty="0"/>
              <a:t> </a:t>
            </a:r>
            <a:r>
              <a:rPr lang="de-DE" baseline="0" dirty="0" err="1"/>
              <a:t>sites</a:t>
            </a:r>
            <a:r>
              <a:rPr lang="de-DE" baseline="0" dirty="0"/>
              <a:t> </a:t>
            </a:r>
            <a:r>
              <a:rPr lang="de-DE" baseline="0" dirty="0" err="1"/>
              <a:t>report</a:t>
            </a:r>
            <a:r>
              <a:rPr lang="de-DE" baseline="0" dirty="0"/>
              <a:t> </a:t>
            </a:r>
            <a:r>
              <a:rPr lang="de-DE" baseline="0" dirty="0" err="1"/>
              <a:t>and</a:t>
            </a:r>
            <a:r>
              <a:rPr lang="de-DE" baseline="0" dirty="0"/>
              <a:t> update </a:t>
            </a:r>
            <a:r>
              <a:rPr lang="de-DE" baseline="0" dirty="0" err="1"/>
              <a:t>regularly</a:t>
            </a:r>
            <a:r>
              <a:rPr lang="de-DE" baseline="0" dirty="0"/>
              <a:t>, </a:t>
            </a:r>
            <a:r>
              <a:rPr lang="de-DE" baseline="0" dirty="0" err="1"/>
              <a:t>other</a:t>
            </a:r>
            <a:r>
              <a:rPr lang="de-DE" baseline="0" dirty="0"/>
              <a:t> </a:t>
            </a:r>
            <a:r>
              <a:rPr lang="de-DE" baseline="0" dirty="0" err="1"/>
              <a:t>forms</a:t>
            </a:r>
            <a:r>
              <a:rPr lang="de-DE" baseline="0" dirty="0"/>
              <a:t> </a:t>
            </a:r>
            <a:r>
              <a:rPr lang="de-DE" baseline="0" dirty="0" err="1"/>
              <a:t>have</a:t>
            </a:r>
            <a:r>
              <a:rPr lang="de-DE" baseline="0" dirty="0"/>
              <a:t> not </a:t>
            </a:r>
            <a:r>
              <a:rPr lang="de-DE" baseline="0" dirty="0" err="1"/>
              <a:t>been</a:t>
            </a:r>
            <a:r>
              <a:rPr lang="de-DE" baseline="0" dirty="0"/>
              <a:t> </a:t>
            </a:r>
            <a:r>
              <a:rPr lang="de-DE" baseline="0" dirty="0" err="1"/>
              <a:t>updated</a:t>
            </a:r>
            <a:r>
              <a:rPr lang="de-DE" baseline="0" dirty="0"/>
              <a:t> </a:t>
            </a:r>
            <a:r>
              <a:rPr lang="de-DE" baseline="0" dirty="0" err="1"/>
              <a:t>since</a:t>
            </a:r>
            <a:r>
              <a:rPr lang="de-DE" baseline="0" dirty="0"/>
              <a:t> </a:t>
            </a:r>
            <a:r>
              <a:rPr lang="de-DE" baseline="0" dirty="0" err="1"/>
              <a:t>they</a:t>
            </a:r>
            <a:r>
              <a:rPr lang="de-DE" baseline="0" dirty="0"/>
              <a:t> </a:t>
            </a:r>
            <a:r>
              <a:rPr lang="de-DE" baseline="0" dirty="0" err="1"/>
              <a:t>were</a:t>
            </a:r>
            <a:r>
              <a:rPr lang="de-DE" baseline="0" dirty="0"/>
              <a:t> </a:t>
            </a:r>
            <a:r>
              <a:rPr lang="de-DE" baseline="0" dirty="0" err="1"/>
              <a:t>entered</a:t>
            </a:r>
            <a:r>
              <a:rPr lang="de-DE" baseline="0" dirty="0"/>
              <a:t> </a:t>
            </a:r>
            <a:r>
              <a:rPr lang="de-DE" baseline="0" dirty="0" err="1"/>
              <a:t>into</a:t>
            </a:r>
            <a:r>
              <a:rPr lang="de-DE" baseline="0" dirty="0"/>
              <a:t> </a:t>
            </a:r>
            <a:r>
              <a:rPr lang="de-DE" baseline="0" dirty="0" err="1"/>
              <a:t>the</a:t>
            </a:r>
            <a:r>
              <a:rPr lang="de-DE" baseline="0" dirty="0"/>
              <a:t> </a:t>
            </a:r>
            <a:r>
              <a:rPr lang="de-DE" baseline="0" dirty="0" err="1"/>
              <a:t>database</a:t>
            </a:r>
            <a:r>
              <a:rPr lang="de-DE" baseline="0" dirty="0"/>
              <a:t>. </a:t>
            </a:r>
          </a:p>
          <a:p>
            <a:endParaRPr lang="de-DE" baseline="0" dirty="0"/>
          </a:p>
          <a:p>
            <a:r>
              <a:rPr lang="de-DE" sz="1200" kern="1200" dirty="0">
                <a:solidFill>
                  <a:schemeClr val="tx1"/>
                </a:solidFill>
                <a:effectLst/>
                <a:latin typeface="+mn-lt"/>
                <a:ea typeface="+mn-ea"/>
                <a:cs typeface="+mn-cs"/>
              </a:rPr>
              <a:t>A </a:t>
            </a:r>
            <a:r>
              <a:rPr lang="de-DE" sz="1200" kern="1200" dirty="0" err="1">
                <a:solidFill>
                  <a:schemeClr val="tx1"/>
                </a:solidFill>
                <a:effectLst/>
                <a:latin typeface="+mn-lt"/>
                <a:ea typeface="+mn-ea"/>
                <a:cs typeface="+mn-cs"/>
              </a:rPr>
              <a:t>study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checked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standard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data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forms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1455 </a:t>
            </a:r>
            <a:r>
              <a:rPr lang="de-DE" sz="1200" kern="1200" dirty="0" err="1">
                <a:solidFill>
                  <a:schemeClr val="tx1"/>
                </a:solidFill>
                <a:effectLst/>
                <a:latin typeface="+mn-lt"/>
                <a:ea typeface="+mn-ea"/>
                <a:cs typeface="+mn-cs"/>
              </a:rPr>
              <a:t>partly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completely</a:t>
            </a:r>
            <a:r>
              <a:rPr lang="de-DE" sz="1200" kern="1200" dirty="0">
                <a:solidFill>
                  <a:schemeClr val="tx1"/>
                </a:solidFill>
                <a:effectLst/>
                <a:latin typeface="+mn-lt"/>
                <a:ea typeface="+mn-ea"/>
                <a:cs typeface="+mn-cs"/>
              </a:rPr>
              <a:t> marine Natura 2000 </a:t>
            </a:r>
            <a:r>
              <a:rPr lang="de-DE" sz="1200" kern="1200" dirty="0" err="1">
                <a:solidFill>
                  <a:schemeClr val="tx1"/>
                </a:solidFill>
                <a:effectLst/>
                <a:latin typeface="+mn-lt"/>
                <a:ea typeface="+mn-ea"/>
                <a:cs typeface="+mn-cs"/>
              </a:rPr>
              <a:t>sites</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Mediterranean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an </a:t>
            </a:r>
            <a:r>
              <a:rPr lang="de-DE" sz="1200" kern="1200" dirty="0" err="1">
                <a:solidFill>
                  <a:schemeClr val="tx1"/>
                </a:solidFill>
                <a:effectLst/>
                <a:latin typeface="+mn-lt"/>
                <a:ea typeface="+mn-ea"/>
                <a:cs typeface="+mn-cs"/>
              </a:rPr>
              <a:t>index</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pressure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invasive </a:t>
            </a:r>
            <a:r>
              <a:rPr lang="de-DE" sz="1200" kern="1200" dirty="0" err="1">
                <a:solidFill>
                  <a:schemeClr val="tx1"/>
                </a:solidFill>
                <a:effectLst/>
                <a:latin typeface="+mn-lt"/>
                <a:ea typeface="+mn-ea"/>
                <a:cs typeface="+mn-cs"/>
              </a:rPr>
              <a:t>alien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species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built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up</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records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species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occurrence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measure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their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ecological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impacts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Mazaris</a:t>
            </a:r>
            <a:r>
              <a:rPr lang="de-DE" sz="1200" kern="1200" dirty="0">
                <a:solidFill>
                  <a:schemeClr val="tx1"/>
                </a:solidFill>
                <a:effectLst/>
                <a:latin typeface="+mn-lt"/>
                <a:ea typeface="+mn-ea"/>
                <a:cs typeface="+mn-cs"/>
              </a:rPr>
              <a:t> &amp; </a:t>
            </a:r>
            <a:r>
              <a:rPr lang="de-DE" sz="1200" kern="1200" dirty="0" err="1">
                <a:solidFill>
                  <a:schemeClr val="tx1"/>
                </a:solidFill>
                <a:effectLst/>
                <a:latin typeface="+mn-lt"/>
                <a:ea typeface="+mn-ea"/>
                <a:cs typeface="+mn-cs"/>
              </a:rPr>
              <a:t>Katsanevakis</a:t>
            </a:r>
            <a:r>
              <a:rPr lang="de-DE" sz="1200" kern="1200" dirty="0">
                <a:solidFill>
                  <a:schemeClr val="tx1"/>
                </a:solidFill>
                <a:effectLst/>
                <a:latin typeface="+mn-lt"/>
                <a:ea typeface="+mn-ea"/>
                <a:cs typeface="+mn-cs"/>
              </a:rPr>
              <a:t> 2018). The </a:t>
            </a:r>
            <a:r>
              <a:rPr lang="de-DE" sz="1200" kern="1200" dirty="0" err="1">
                <a:solidFill>
                  <a:schemeClr val="tx1"/>
                </a:solidFill>
                <a:effectLst/>
                <a:latin typeface="+mn-lt"/>
                <a:ea typeface="+mn-ea"/>
                <a:cs typeface="+mn-cs"/>
              </a:rPr>
              <a:t>index</a:t>
            </a:r>
            <a:r>
              <a:rPr lang="de-DE" sz="1200" kern="1200" dirty="0">
                <a:solidFill>
                  <a:schemeClr val="tx1"/>
                </a:solidFill>
                <a:effectLst/>
                <a:latin typeface="+mn-lt"/>
                <a:ea typeface="+mn-ea"/>
                <a:cs typeface="+mn-cs"/>
              </a:rPr>
              <a:t> was </a:t>
            </a:r>
            <a:r>
              <a:rPr lang="de-DE" sz="1200" kern="1200" dirty="0" err="1">
                <a:solidFill>
                  <a:schemeClr val="tx1"/>
                </a:solidFill>
                <a:effectLst/>
                <a:latin typeface="+mn-lt"/>
                <a:ea typeface="+mn-ea"/>
                <a:cs typeface="+mn-cs"/>
              </a:rPr>
              <a:t>calculated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every</a:t>
            </a:r>
            <a:r>
              <a:rPr lang="de-DE" sz="1200" kern="1200" dirty="0">
                <a:solidFill>
                  <a:schemeClr val="tx1"/>
                </a:solidFill>
                <a:effectLst/>
                <a:latin typeface="+mn-lt"/>
                <a:ea typeface="+mn-ea"/>
                <a:cs typeface="+mn-cs"/>
              </a:rPr>
              <a:t> 10km </a:t>
            </a:r>
            <a:r>
              <a:rPr lang="de-DE" sz="1200" kern="1200" dirty="0" err="1">
                <a:solidFill>
                  <a:schemeClr val="tx1"/>
                </a:solidFill>
                <a:effectLst/>
                <a:latin typeface="+mn-lt"/>
                <a:ea typeface="+mn-ea"/>
                <a:cs typeface="+mn-cs"/>
              </a:rPr>
              <a:t>square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grid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cell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across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Mediterranean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found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only</a:t>
            </a:r>
            <a:r>
              <a:rPr lang="de-DE" sz="1200" kern="1200" dirty="0">
                <a:solidFill>
                  <a:schemeClr val="tx1"/>
                </a:solidFill>
                <a:effectLst/>
                <a:latin typeface="+mn-lt"/>
                <a:ea typeface="+mn-ea"/>
                <a:cs typeface="+mn-cs"/>
              </a:rPr>
              <a:t> 11%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forms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recorded</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pressure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invasive </a:t>
            </a:r>
            <a:r>
              <a:rPr lang="de-DE" sz="1200" kern="1200" dirty="0" err="1">
                <a:solidFill>
                  <a:schemeClr val="tx1"/>
                </a:solidFill>
                <a:effectLst/>
                <a:latin typeface="+mn-lt"/>
                <a:ea typeface="+mn-ea"/>
                <a:cs typeface="+mn-cs"/>
              </a:rPr>
              <a:t>alien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species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36%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forms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reported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threats</a:t>
            </a:r>
            <a:r>
              <a:rPr lang="de-DE" sz="1200" kern="1200" dirty="0">
                <a:solidFill>
                  <a:schemeClr val="tx1"/>
                </a:solidFill>
                <a:effectLst/>
                <a:latin typeface="+mn-lt"/>
                <a:ea typeface="+mn-ea"/>
                <a:cs typeface="+mn-cs"/>
              </a:rPr>
              <a:t> at all. </a:t>
            </a:r>
            <a:r>
              <a:rPr lang="de-DE" sz="1200" kern="1200" dirty="0" err="1">
                <a:solidFill>
                  <a:schemeClr val="tx1"/>
                </a:solidFill>
                <a:effectLst/>
                <a:latin typeface="+mn-lt"/>
                <a:ea typeface="+mn-ea"/>
                <a:cs typeface="+mn-cs"/>
              </a:rPr>
              <a:t>Only</a:t>
            </a:r>
            <a:r>
              <a:rPr lang="de-DE" sz="1200" kern="1200" dirty="0">
                <a:solidFill>
                  <a:schemeClr val="tx1"/>
                </a:solidFill>
                <a:effectLst/>
                <a:latin typeface="+mn-lt"/>
                <a:ea typeface="+mn-ea"/>
                <a:cs typeface="+mn-cs"/>
              </a:rPr>
              <a:t> Malta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Spain </a:t>
            </a:r>
            <a:r>
              <a:rPr lang="de-DE" sz="1200" kern="1200" dirty="0" err="1">
                <a:solidFill>
                  <a:schemeClr val="tx1"/>
                </a:solidFill>
                <a:effectLst/>
                <a:latin typeface="+mn-lt"/>
                <a:ea typeface="+mn-ea"/>
                <a:cs typeface="+mn-cs"/>
              </a:rPr>
              <a:t>recorded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more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than</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sixth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sites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IAS </a:t>
            </a:r>
            <a:r>
              <a:rPr lang="de-DE" sz="1200" kern="1200" dirty="0" err="1">
                <a:solidFill>
                  <a:schemeClr val="tx1"/>
                </a:solidFill>
                <a:effectLst/>
                <a:latin typeface="+mn-lt"/>
                <a:ea typeface="+mn-ea"/>
                <a:cs typeface="+mn-cs"/>
              </a:rPr>
              <a:t>pressure</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contrast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index</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showed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almost</a:t>
            </a:r>
            <a:r>
              <a:rPr lang="de-DE" sz="1200" kern="1200" dirty="0">
                <a:solidFill>
                  <a:schemeClr val="tx1"/>
                </a:solidFill>
                <a:effectLst/>
                <a:latin typeface="+mn-lt"/>
                <a:ea typeface="+mn-ea"/>
                <a:cs typeface="+mn-cs"/>
              </a:rPr>
              <a:t> all </a:t>
            </a:r>
            <a:r>
              <a:rPr lang="de-DE" sz="1200" kern="1200" dirty="0" err="1">
                <a:solidFill>
                  <a:schemeClr val="tx1"/>
                </a:solidFill>
                <a:effectLst/>
                <a:latin typeface="+mn-lt"/>
                <a:ea typeface="+mn-ea"/>
                <a:cs typeface="+mn-cs"/>
              </a:rPr>
              <a:t>sites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have</a:t>
            </a:r>
            <a:r>
              <a:rPr lang="de-DE" sz="1200" kern="1200" dirty="0">
                <a:solidFill>
                  <a:schemeClr val="tx1"/>
                </a:solidFill>
                <a:effectLst/>
                <a:latin typeface="+mn-lt"/>
                <a:ea typeface="+mn-ea"/>
                <a:cs typeface="+mn-cs"/>
              </a:rPr>
              <a:t> at least </a:t>
            </a:r>
            <a:r>
              <a:rPr lang="de-DE" sz="1200" kern="1200" dirty="0" err="1">
                <a:solidFill>
                  <a:schemeClr val="tx1"/>
                </a:solidFill>
                <a:effectLst/>
                <a:latin typeface="+mn-lt"/>
                <a:ea typeface="+mn-ea"/>
                <a:cs typeface="+mn-cs"/>
              </a:rPr>
              <a:t>some</a:t>
            </a:r>
            <a:r>
              <a:rPr lang="de-DE" sz="1200" kern="1200" dirty="0">
                <a:solidFill>
                  <a:schemeClr val="tx1"/>
                </a:solidFill>
                <a:effectLst/>
                <a:latin typeface="+mn-lt"/>
                <a:ea typeface="+mn-ea"/>
                <a:cs typeface="+mn-cs"/>
              </a:rPr>
              <a:t> invasive </a:t>
            </a:r>
            <a:r>
              <a:rPr lang="de-DE" sz="1200" kern="1200" dirty="0" err="1">
                <a:solidFill>
                  <a:schemeClr val="tx1"/>
                </a:solidFill>
                <a:effectLst/>
                <a:latin typeface="+mn-lt"/>
                <a:ea typeface="+mn-ea"/>
                <a:cs typeface="+mn-cs"/>
              </a:rPr>
              <a:t>species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present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many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sites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 high IAS </a:t>
            </a:r>
            <a:r>
              <a:rPr lang="de-DE" sz="1200" kern="1200" dirty="0" err="1">
                <a:solidFill>
                  <a:schemeClr val="tx1"/>
                </a:solidFill>
                <a:effectLst/>
                <a:latin typeface="+mn-lt"/>
                <a:ea typeface="+mn-ea"/>
                <a:cs typeface="+mn-cs"/>
              </a:rPr>
              <a:t>index</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were</a:t>
            </a:r>
            <a:r>
              <a:rPr lang="de-DE" sz="1200" kern="1200" dirty="0">
                <a:solidFill>
                  <a:schemeClr val="tx1"/>
                </a:solidFill>
                <a:effectLst/>
                <a:latin typeface="+mn-lt"/>
                <a:ea typeface="+mn-ea"/>
                <a:cs typeface="+mn-cs"/>
              </a:rPr>
              <a:t> not </a:t>
            </a:r>
            <a:r>
              <a:rPr lang="de-DE" sz="1200" kern="1200" dirty="0" err="1">
                <a:solidFill>
                  <a:schemeClr val="tx1"/>
                </a:solidFill>
                <a:effectLst/>
                <a:latin typeface="+mn-lt"/>
                <a:ea typeface="+mn-ea"/>
                <a:cs typeface="+mn-cs"/>
              </a:rPr>
              <a:t>reporting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pressure</a:t>
            </a:r>
            <a:r>
              <a:rPr lang="de-DE" sz="1200" kern="1200" dirty="0">
                <a:solidFill>
                  <a:schemeClr val="tx1"/>
                </a:solidFill>
                <a:effectLst/>
                <a:latin typeface="+mn-lt"/>
                <a:ea typeface="+mn-ea"/>
                <a:cs typeface="+mn-cs"/>
              </a:rPr>
              <a:t> at all. </a:t>
            </a:r>
            <a:r>
              <a:rPr lang="de-DE" sz="1200" kern="1200" dirty="0" err="1">
                <a:solidFill>
                  <a:schemeClr val="tx1"/>
                </a:solidFill>
                <a:effectLst/>
                <a:latin typeface="+mn-lt"/>
                <a:ea typeface="+mn-ea"/>
                <a:cs typeface="+mn-cs"/>
              </a:rPr>
              <a:t>They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conclude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Natura 2000 </a:t>
            </a:r>
            <a:r>
              <a:rPr lang="de-DE" sz="1200" kern="1200" dirty="0" err="1">
                <a:solidFill>
                  <a:schemeClr val="tx1"/>
                </a:solidFill>
                <a:effectLst/>
                <a:latin typeface="+mn-lt"/>
                <a:ea typeface="+mn-ea"/>
                <a:cs typeface="+mn-cs"/>
              </a:rPr>
              <a:t>network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reporting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significantly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underestimating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pressure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invasive </a:t>
            </a:r>
            <a:r>
              <a:rPr lang="de-DE" sz="1200" kern="1200" dirty="0" err="1">
                <a:solidFill>
                  <a:schemeClr val="tx1"/>
                </a:solidFill>
                <a:effectLst/>
                <a:latin typeface="+mn-lt"/>
                <a:ea typeface="+mn-ea"/>
                <a:cs typeface="+mn-cs"/>
              </a:rPr>
              <a:t>alien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species</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Mediterranean</a:t>
            </a:r>
            <a:r>
              <a:rPr lang="de-DE" sz="1200" kern="1200" dirty="0">
                <a:solidFill>
                  <a:schemeClr val="tx1"/>
                </a:solidFill>
                <a:effectLst/>
                <a:latin typeface="+mn-lt"/>
                <a:ea typeface="+mn-ea"/>
                <a:cs typeface="+mn-cs"/>
              </a:rPr>
              <a:t>.</a:t>
            </a:r>
          </a:p>
          <a:p>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Site </a:t>
            </a:r>
            <a:r>
              <a:rPr lang="de-DE" sz="1200" b="1" kern="1200" baseline="0" dirty="0" err="1">
                <a:solidFill>
                  <a:schemeClr val="tx1"/>
                </a:solidFill>
                <a:effectLst/>
                <a:latin typeface="+mn-lt"/>
                <a:ea typeface="+mn-ea"/>
                <a:cs typeface="+mn-cs"/>
              </a:rPr>
              <a:t>assessment</a:t>
            </a:r>
            <a:r>
              <a:rPr lang="de-DE" sz="1200" b="1" kern="1200" baseline="0" dirty="0">
                <a:solidFill>
                  <a:schemeClr val="tx1"/>
                </a:solidFill>
                <a:effectLst/>
                <a:latin typeface="+mn-lt"/>
                <a:ea typeface="+mn-ea"/>
                <a:cs typeface="+mn-cs"/>
              </a:rPr>
              <a:t> </a:t>
            </a:r>
            <a:r>
              <a:rPr lang="de-DE" sz="1200" b="1" kern="1200" baseline="0" dirty="0" err="1">
                <a:solidFill>
                  <a:schemeClr val="tx1"/>
                </a:solidFill>
                <a:effectLst/>
                <a:latin typeface="+mn-lt"/>
                <a:ea typeface="+mn-ea"/>
                <a:cs typeface="+mn-cs"/>
              </a:rPr>
              <a:t>system</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some</a:t>
            </a:r>
            <a:r>
              <a:rPr lang="de-DE" sz="1200" kern="1200" baseline="0" dirty="0">
                <a:solidFill>
                  <a:schemeClr val="tx1"/>
                </a:solidFill>
                <a:effectLst/>
                <a:latin typeface="+mn-lt"/>
                <a:ea typeface="+mn-ea"/>
                <a:cs typeface="+mn-cs"/>
              </a:rPr>
              <a:t> MS (</a:t>
            </a:r>
            <a:r>
              <a:rPr lang="de-DE" sz="1200" kern="1200" baseline="0" dirty="0" err="1">
                <a:solidFill>
                  <a:schemeClr val="tx1"/>
                </a:solidFill>
                <a:effectLst/>
                <a:latin typeface="+mn-lt"/>
                <a:ea typeface="+mn-ea"/>
                <a:cs typeface="+mn-cs"/>
              </a:rPr>
              <a:t>eg</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Finland</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have</a:t>
            </a:r>
            <a:r>
              <a:rPr lang="de-DE" sz="1200" kern="1200" baseline="0" dirty="0">
                <a:solidFill>
                  <a:schemeClr val="tx1"/>
                </a:solidFill>
                <a:effectLst/>
                <a:latin typeface="+mn-lt"/>
                <a:ea typeface="+mn-ea"/>
                <a:cs typeface="+mn-cs"/>
              </a:rPr>
              <a:t> a </a:t>
            </a:r>
            <a:r>
              <a:rPr lang="de-DE" sz="1200" kern="1200" baseline="0" dirty="0" err="1">
                <a:solidFill>
                  <a:schemeClr val="tx1"/>
                </a:solidFill>
                <a:effectLst/>
                <a:latin typeface="+mn-lt"/>
                <a:ea typeface="+mn-ea"/>
                <a:cs typeface="+mn-cs"/>
              </a:rPr>
              <a:t>systematic</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approach</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to</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site</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condition</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assessment</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with</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every</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site</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reviewed</a:t>
            </a:r>
            <a:r>
              <a:rPr lang="de-DE" sz="1200" kern="1200" baseline="0" dirty="0">
                <a:solidFill>
                  <a:schemeClr val="tx1"/>
                </a:solidFill>
                <a:effectLst/>
                <a:latin typeface="+mn-lt"/>
                <a:ea typeface="+mn-ea"/>
                <a:cs typeface="+mn-cs"/>
              </a:rPr>
              <a:t> at a </a:t>
            </a:r>
            <a:r>
              <a:rPr lang="de-DE" sz="1200" kern="1200" baseline="0" dirty="0" err="1">
                <a:solidFill>
                  <a:schemeClr val="tx1"/>
                </a:solidFill>
                <a:effectLst/>
                <a:latin typeface="+mn-lt"/>
                <a:ea typeface="+mn-ea"/>
                <a:cs typeface="+mn-cs"/>
              </a:rPr>
              <a:t>regular</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interval</a:t>
            </a:r>
            <a:r>
              <a:rPr lang="de-DE" sz="1200" kern="1200" baseline="0" dirty="0">
                <a:solidFill>
                  <a:schemeClr val="tx1"/>
                </a:solidFill>
                <a:effectLst/>
                <a:latin typeface="+mn-lt"/>
                <a:ea typeface="+mn-ea"/>
                <a:cs typeface="+mn-cs"/>
              </a:rPr>
              <a:t>. But not all?</a:t>
            </a:r>
          </a:p>
          <a:p>
            <a:endParaRPr lang="de-DE" sz="1200" kern="1200" baseline="0" dirty="0">
              <a:solidFill>
                <a:schemeClr val="tx1"/>
              </a:solidFill>
              <a:effectLst/>
              <a:latin typeface="+mn-lt"/>
              <a:ea typeface="+mn-ea"/>
              <a:cs typeface="+mn-cs"/>
            </a:endParaRPr>
          </a:p>
          <a:p>
            <a:r>
              <a:rPr lang="de-DE" sz="1200" b="1" kern="1200" baseline="0" dirty="0" err="1">
                <a:solidFill>
                  <a:schemeClr val="tx1"/>
                </a:solidFill>
                <a:effectLst/>
                <a:latin typeface="+mn-lt"/>
                <a:ea typeface="+mn-ea"/>
                <a:cs typeface="+mn-cs"/>
              </a:rPr>
              <a:t>Assessing</a:t>
            </a:r>
            <a:r>
              <a:rPr lang="de-DE" sz="1200" b="1" kern="1200" baseline="0" dirty="0">
                <a:solidFill>
                  <a:schemeClr val="tx1"/>
                </a:solidFill>
                <a:effectLst/>
                <a:latin typeface="+mn-lt"/>
                <a:ea typeface="+mn-ea"/>
                <a:cs typeface="+mn-cs"/>
              </a:rPr>
              <a:t> </a:t>
            </a:r>
            <a:r>
              <a:rPr lang="de-DE" sz="1200" b="1" kern="1200" baseline="0" dirty="0" err="1">
                <a:solidFill>
                  <a:schemeClr val="tx1"/>
                </a:solidFill>
                <a:effectLst/>
                <a:latin typeface="+mn-lt"/>
                <a:ea typeface="+mn-ea"/>
                <a:cs typeface="+mn-cs"/>
              </a:rPr>
              <a:t>management</a:t>
            </a:r>
            <a:r>
              <a:rPr lang="de-DE" sz="1200" b="1" kern="1200" baseline="0" dirty="0">
                <a:solidFill>
                  <a:schemeClr val="tx1"/>
                </a:solidFill>
                <a:effectLst/>
                <a:latin typeface="+mn-lt"/>
                <a:ea typeface="+mn-ea"/>
                <a:cs typeface="+mn-cs"/>
              </a:rPr>
              <a:t> </a:t>
            </a:r>
            <a:r>
              <a:rPr lang="de-DE" sz="1200" b="1" kern="1200" baseline="0" dirty="0" err="1">
                <a:solidFill>
                  <a:schemeClr val="tx1"/>
                </a:solidFill>
                <a:effectLst/>
                <a:latin typeface="+mn-lt"/>
                <a:ea typeface="+mn-ea"/>
                <a:cs typeface="+mn-cs"/>
              </a:rPr>
              <a:t>systems</a:t>
            </a:r>
            <a:r>
              <a:rPr lang="de-DE" sz="1200" b="1" kern="1200" baseline="0" dirty="0">
                <a:solidFill>
                  <a:schemeClr val="tx1"/>
                </a:solidFill>
                <a:effectLst/>
                <a:latin typeface="+mn-lt"/>
                <a:ea typeface="+mn-ea"/>
                <a:cs typeface="+mn-cs"/>
              </a:rPr>
              <a:t> </a:t>
            </a:r>
            <a:r>
              <a:rPr lang="de-DE" sz="1200" b="1" kern="1200" baseline="0" dirty="0" err="1">
                <a:solidFill>
                  <a:schemeClr val="tx1"/>
                </a:solidFill>
                <a:effectLst/>
                <a:latin typeface="+mn-lt"/>
                <a:ea typeface="+mn-ea"/>
                <a:cs typeface="+mn-cs"/>
              </a:rPr>
              <a:t>and</a:t>
            </a:r>
            <a:r>
              <a:rPr lang="de-DE" sz="1200" b="1" kern="1200" baseline="0" dirty="0">
                <a:solidFill>
                  <a:schemeClr val="tx1"/>
                </a:solidFill>
                <a:effectLst/>
                <a:latin typeface="+mn-lt"/>
                <a:ea typeface="+mn-ea"/>
                <a:cs typeface="+mn-cs"/>
              </a:rPr>
              <a:t> </a:t>
            </a:r>
            <a:r>
              <a:rPr lang="de-DE" sz="1200" b="1" kern="1200" baseline="0" dirty="0" err="1">
                <a:solidFill>
                  <a:schemeClr val="tx1"/>
                </a:solidFill>
                <a:effectLst/>
                <a:latin typeface="+mn-lt"/>
                <a:ea typeface="+mn-ea"/>
                <a:cs typeface="+mn-cs"/>
              </a:rPr>
              <a:t>processes</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tools</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developed</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and</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used</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for</a:t>
            </a:r>
            <a:r>
              <a:rPr lang="de-DE" sz="1200" kern="1200" baseline="0" dirty="0">
                <a:solidFill>
                  <a:schemeClr val="tx1"/>
                </a:solidFill>
                <a:effectLst/>
                <a:latin typeface="+mn-lt"/>
                <a:ea typeface="+mn-ea"/>
                <a:cs typeface="+mn-cs"/>
              </a:rPr>
              <a:t> large </a:t>
            </a:r>
            <a:r>
              <a:rPr lang="de-DE" sz="1200" kern="1200" baseline="0" dirty="0" err="1">
                <a:solidFill>
                  <a:schemeClr val="tx1"/>
                </a:solidFill>
                <a:effectLst/>
                <a:latin typeface="+mn-lt"/>
                <a:ea typeface="+mn-ea"/>
                <a:cs typeface="+mn-cs"/>
              </a:rPr>
              <a:t>protected</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areas</a:t>
            </a:r>
            <a:r>
              <a:rPr lang="de-DE" sz="1200" kern="1200" baseline="0" dirty="0">
                <a:solidFill>
                  <a:schemeClr val="tx1"/>
                </a:solidFill>
                <a:effectLst/>
                <a:latin typeface="+mn-lt"/>
                <a:ea typeface="+mn-ea"/>
                <a:cs typeface="+mn-cs"/>
              </a:rPr>
              <a:t> (national </a:t>
            </a:r>
            <a:r>
              <a:rPr lang="de-DE" sz="1200" kern="1200" baseline="0" dirty="0" err="1">
                <a:solidFill>
                  <a:schemeClr val="tx1"/>
                </a:solidFill>
                <a:effectLst/>
                <a:latin typeface="+mn-lt"/>
                <a:ea typeface="+mn-ea"/>
                <a:cs typeface="+mn-cs"/>
              </a:rPr>
              <a:t>parks</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biosphere</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reserves</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etc</a:t>
            </a:r>
            <a:r>
              <a:rPr lang="de-DE" sz="1200" kern="1200" baseline="0" dirty="0">
                <a:solidFill>
                  <a:schemeClr val="tx1"/>
                </a:solidFill>
                <a:effectLst/>
                <a:latin typeface="+mn-lt"/>
                <a:ea typeface="+mn-ea"/>
                <a:cs typeface="+mn-cs"/>
              </a:rPr>
              <a:t>) – </a:t>
            </a:r>
            <a:r>
              <a:rPr lang="de-DE" sz="1200" kern="1200" baseline="0" dirty="0" err="1">
                <a:solidFill>
                  <a:schemeClr val="tx1"/>
                </a:solidFill>
                <a:effectLst/>
                <a:latin typeface="+mn-lt"/>
                <a:ea typeface="+mn-ea"/>
                <a:cs typeface="+mn-cs"/>
              </a:rPr>
              <a:t>we</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are</a:t>
            </a:r>
            <a:r>
              <a:rPr lang="de-DE" sz="1200" kern="1200" baseline="0" dirty="0">
                <a:solidFill>
                  <a:schemeClr val="tx1"/>
                </a:solidFill>
                <a:effectLst/>
                <a:latin typeface="+mn-lt"/>
                <a:ea typeface="+mn-ea"/>
                <a:cs typeface="+mn-cs"/>
              </a:rPr>
              <a:t> not </a:t>
            </a:r>
            <a:r>
              <a:rPr lang="de-DE" sz="1200" kern="1200" baseline="0" dirty="0" err="1">
                <a:solidFill>
                  <a:schemeClr val="tx1"/>
                </a:solidFill>
                <a:effectLst/>
                <a:latin typeface="+mn-lt"/>
                <a:ea typeface="+mn-ea"/>
                <a:cs typeface="+mn-cs"/>
              </a:rPr>
              <a:t>aware</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of</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any</a:t>
            </a:r>
            <a:r>
              <a:rPr lang="de-DE" sz="1200" kern="1200" baseline="0" dirty="0">
                <a:solidFill>
                  <a:schemeClr val="tx1"/>
                </a:solidFill>
                <a:effectLst/>
                <a:latin typeface="+mn-lt"/>
                <a:ea typeface="+mn-ea"/>
                <a:cs typeface="+mn-cs"/>
              </a:rPr>
              <a:t> Member State </a:t>
            </a:r>
            <a:r>
              <a:rPr lang="de-DE" sz="1200" kern="1200" baseline="0" dirty="0" err="1">
                <a:solidFill>
                  <a:schemeClr val="tx1"/>
                </a:solidFill>
                <a:effectLst/>
                <a:latin typeface="+mn-lt"/>
                <a:ea typeface="+mn-ea"/>
                <a:cs typeface="+mn-cs"/>
              </a:rPr>
              <a:t>that</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has</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expanded</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any</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of</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these</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tools</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to</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other</a:t>
            </a:r>
            <a:r>
              <a:rPr lang="de-DE" sz="1200" kern="1200" baseline="0" dirty="0">
                <a:solidFill>
                  <a:schemeClr val="tx1"/>
                </a:solidFill>
                <a:effectLst/>
                <a:latin typeface="+mn-lt"/>
                <a:ea typeface="+mn-ea"/>
                <a:cs typeface="+mn-cs"/>
              </a:rPr>
              <a:t> Natura 2000 </a:t>
            </a:r>
            <a:r>
              <a:rPr lang="de-DE" sz="1200" kern="1200" baseline="0" dirty="0" err="1">
                <a:solidFill>
                  <a:schemeClr val="tx1"/>
                </a:solidFill>
                <a:effectLst/>
                <a:latin typeface="+mn-lt"/>
                <a:ea typeface="+mn-ea"/>
                <a:cs typeface="+mn-cs"/>
              </a:rPr>
              <a:t>sites</a:t>
            </a:r>
            <a:r>
              <a:rPr lang="de-DE" sz="1200" kern="1200" baseline="0" dirty="0">
                <a:solidFill>
                  <a:schemeClr val="tx1"/>
                </a:solidFill>
                <a:effectLst/>
                <a:latin typeface="+mn-lt"/>
                <a:ea typeface="+mn-ea"/>
                <a:cs typeface="+mn-cs"/>
              </a:rPr>
              <a:t> so </a:t>
            </a:r>
            <a:r>
              <a:rPr lang="de-DE" sz="1200" kern="1200" baseline="0" dirty="0" err="1">
                <a:solidFill>
                  <a:schemeClr val="tx1"/>
                </a:solidFill>
                <a:effectLst/>
                <a:latin typeface="+mn-lt"/>
                <a:ea typeface="+mn-ea"/>
                <a:cs typeface="+mn-cs"/>
              </a:rPr>
              <a:t>please</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tell</a:t>
            </a:r>
            <a:r>
              <a:rPr lang="de-DE" sz="1200" kern="1200" baseline="0" dirty="0">
                <a:solidFill>
                  <a:schemeClr val="tx1"/>
                </a:solidFill>
                <a:effectLst/>
                <a:latin typeface="+mn-lt"/>
                <a:ea typeface="+mn-ea"/>
                <a:cs typeface="+mn-cs"/>
              </a:rPr>
              <a:t> </a:t>
            </a:r>
            <a:r>
              <a:rPr lang="de-DE" sz="1200" kern="1200" baseline="0" dirty="0" err="1">
                <a:solidFill>
                  <a:schemeClr val="tx1"/>
                </a:solidFill>
                <a:effectLst/>
                <a:latin typeface="+mn-lt"/>
                <a:ea typeface="+mn-ea"/>
                <a:cs typeface="+mn-cs"/>
              </a:rPr>
              <a:t>me</a:t>
            </a:r>
            <a:r>
              <a:rPr lang="de-DE" sz="1200" kern="1200" baseline="0" dirty="0">
                <a:solidFill>
                  <a:schemeClr val="tx1"/>
                </a:solidFill>
                <a:effectLst/>
                <a:latin typeface="+mn-lt"/>
                <a:ea typeface="+mn-ea"/>
                <a:cs typeface="+mn-cs"/>
              </a:rPr>
              <a:t>.</a:t>
            </a:r>
          </a:p>
          <a:p>
            <a:endParaRPr lang="de-DE"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effectLst/>
                <a:latin typeface="+mn-lt"/>
                <a:ea typeface="+mn-ea"/>
                <a:cs typeface="+mn-cs"/>
              </a:rPr>
              <a:t>EXAMPLE: </a:t>
            </a:r>
            <a:r>
              <a:rPr lang="en-GB" dirty="0"/>
              <a:t>EUROPARC Spain quality control system and quality indicator</a:t>
            </a:r>
          </a:p>
          <a:p>
            <a:r>
              <a:rPr lang="de-DE" sz="1200" kern="1200" baseline="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b="1" kern="1200" dirty="0" err="1">
                <a:solidFill>
                  <a:schemeClr val="tx1"/>
                </a:solidFill>
                <a:effectLst/>
                <a:latin typeface="+mn-lt"/>
                <a:ea typeface="+mn-ea"/>
                <a:cs typeface="+mn-cs"/>
              </a:rPr>
              <a:t>Sources</a:t>
            </a:r>
            <a:r>
              <a:rPr lang="de-DE" sz="1200" b="1"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err="1">
                <a:solidFill>
                  <a:schemeClr val="tx1"/>
                </a:solidFill>
                <a:effectLst/>
                <a:latin typeface="+mn-lt"/>
                <a:ea typeface="+mn-ea"/>
                <a:cs typeface="+mn-cs"/>
              </a:rPr>
              <a:t>Mazaris</a:t>
            </a:r>
            <a:r>
              <a:rPr lang="de-DE" sz="1200" kern="1200" dirty="0">
                <a:solidFill>
                  <a:schemeClr val="tx1"/>
                </a:solidFill>
                <a:effectLst/>
                <a:latin typeface="+mn-lt"/>
                <a:ea typeface="+mn-ea"/>
                <a:cs typeface="+mn-cs"/>
              </a:rPr>
              <a:t>, A D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Katsanevakis</a:t>
            </a:r>
            <a:r>
              <a:rPr lang="de-DE" sz="1200" kern="1200" dirty="0">
                <a:solidFill>
                  <a:schemeClr val="tx1"/>
                </a:solidFill>
                <a:effectLst/>
                <a:latin typeface="+mn-lt"/>
                <a:ea typeface="+mn-ea"/>
                <a:cs typeface="+mn-cs"/>
              </a:rPr>
              <a:t>, S (2018) The </a:t>
            </a:r>
            <a:r>
              <a:rPr lang="de-DE" sz="1200" kern="1200" dirty="0" err="1">
                <a:solidFill>
                  <a:schemeClr val="tx1"/>
                </a:solidFill>
                <a:effectLst/>
                <a:latin typeface="+mn-lt"/>
                <a:ea typeface="+mn-ea"/>
                <a:cs typeface="+mn-cs"/>
              </a:rPr>
              <a:t>threat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biological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invasions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under-represented</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marine </a:t>
            </a:r>
            <a:r>
              <a:rPr lang="de-DE" sz="1200" kern="1200" dirty="0" err="1">
                <a:solidFill>
                  <a:schemeClr val="tx1"/>
                </a:solidFill>
                <a:effectLst/>
                <a:latin typeface="+mn-lt"/>
                <a:ea typeface="+mn-ea"/>
                <a:cs typeface="+mn-cs"/>
              </a:rPr>
              <a:t>protected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European Natura 2000 </a:t>
            </a:r>
            <a:r>
              <a:rPr lang="de-DE" sz="1200" kern="1200" dirty="0" err="1">
                <a:solidFill>
                  <a:schemeClr val="tx1"/>
                </a:solidFill>
                <a:effectLst/>
                <a:latin typeface="+mn-lt"/>
                <a:ea typeface="+mn-ea"/>
                <a:cs typeface="+mn-cs"/>
              </a:rPr>
              <a:t>network</a:t>
            </a:r>
            <a:r>
              <a:rPr lang="de-DE" sz="1200" kern="1200" dirty="0">
                <a:solidFill>
                  <a:schemeClr val="tx1"/>
                </a:solidFill>
                <a:effectLst/>
                <a:latin typeface="+mn-lt"/>
                <a:ea typeface="+mn-ea"/>
                <a:cs typeface="+mn-cs"/>
              </a:rPr>
              <a:t>. </a:t>
            </a:r>
            <a:r>
              <a:rPr lang="de-DE" sz="1200" i="1" kern="1200" dirty="0">
                <a:solidFill>
                  <a:schemeClr val="tx1"/>
                </a:solidFill>
                <a:effectLst/>
                <a:latin typeface="+mn-lt"/>
                <a:ea typeface="+mn-ea"/>
                <a:cs typeface="+mn-cs"/>
              </a:rPr>
              <a:t>Biological </a:t>
            </a:r>
            <a:r>
              <a:rPr lang="de-DE" sz="1200" i="1" kern="1200" dirty="0" err="1">
                <a:solidFill>
                  <a:schemeClr val="tx1"/>
                </a:solidFill>
                <a:effectLst/>
                <a:latin typeface="+mn-lt"/>
                <a:ea typeface="+mn-ea"/>
                <a:cs typeface="+mn-cs"/>
              </a:rPr>
              <a:t>Conservation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No</a:t>
            </a:r>
            <a:r>
              <a:rPr lang="de-DE" sz="1200" kern="1200" dirty="0">
                <a:solidFill>
                  <a:schemeClr val="tx1"/>
                </a:solidFill>
                <a:effectLst/>
                <a:latin typeface="+mn-lt"/>
                <a:ea typeface="+mn-ea"/>
                <a:cs typeface="+mn-cs"/>
              </a:rPr>
              <a:t> 225, 208-212.</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Underwood et al (2014) Protected Area Approaches in the EU. IEEP.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E79150-6D3D-4913-B535-F665DA36A38D}" type="slidenum">
              <a:rPr lang="sv-SE" smtClean="0"/>
              <a:t>9</a:t>
            </a:fld>
            <a:endParaRPr lang="sv-SE"/>
          </a:p>
        </p:txBody>
      </p:sp>
    </p:spTree>
    <p:extLst>
      <p:ext uri="{BB962C8B-B14F-4D97-AF65-F5344CB8AC3E}">
        <p14:creationId xmlns:p14="http://schemas.microsoft.com/office/powerpoint/2010/main" val="422168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4.jpeg"/><Relationship Id="rId7"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jpe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ield">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6688" y="0"/>
            <a:ext cx="12385376" cy="6858000"/>
          </a:xfrm>
          <a:prstGeom prst="rect">
            <a:avLst/>
          </a:prstGeom>
        </p:spPr>
      </p:pic>
      <p:sp>
        <p:nvSpPr>
          <p:cNvPr id="5" name="Rectangle 4"/>
          <p:cNvSpPr/>
          <p:nvPr userDrawn="1"/>
        </p:nvSpPr>
        <p:spPr>
          <a:xfrm>
            <a:off x="-12206" y="2492896"/>
            <a:ext cx="7908406" cy="3672408"/>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ctrTitle" hasCustomPrompt="1"/>
          </p:nvPr>
        </p:nvSpPr>
        <p:spPr>
          <a:xfrm>
            <a:off x="263352" y="2659607"/>
            <a:ext cx="7200800" cy="1201441"/>
          </a:xfrm>
        </p:spPr>
        <p:txBody>
          <a:bodyPr anchor="b">
            <a:normAutofit/>
          </a:bodyPr>
          <a:lstStyle>
            <a:lvl1pPr algn="l">
              <a:defRPr sz="3600">
                <a:solidFill>
                  <a:schemeClr val="bg1"/>
                </a:solidFill>
              </a:defRPr>
            </a:lvl1pPr>
          </a:lstStyle>
          <a:p>
            <a:r>
              <a:rPr lang="en-US" dirty="0"/>
              <a:t>Enter title here</a:t>
            </a:r>
            <a:endParaRPr lang="en-GB" dirty="0"/>
          </a:p>
        </p:txBody>
      </p:sp>
      <p:sp>
        <p:nvSpPr>
          <p:cNvPr id="3" name="Subtitle 2"/>
          <p:cNvSpPr>
            <a:spLocks noGrp="1"/>
          </p:cNvSpPr>
          <p:nvPr>
            <p:ph type="subTitle" idx="1" hasCustomPrompt="1"/>
          </p:nvPr>
        </p:nvSpPr>
        <p:spPr>
          <a:xfrm>
            <a:off x="263352" y="3889455"/>
            <a:ext cx="7200800" cy="920232"/>
          </a:xfrm>
        </p:spPr>
        <p:txBody>
          <a:bodyPr>
            <a:normAutofit/>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Enter sub-title here</a:t>
            </a:r>
            <a:endParaRPr lang="en-GB" dirty="0"/>
          </a:p>
        </p:txBody>
      </p:sp>
      <p:pic>
        <p:nvPicPr>
          <p:cNvPr id="9"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1346" b="11346"/>
          <a:stretch/>
        </p:blipFill>
        <p:spPr>
          <a:xfrm>
            <a:off x="8602959" y="0"/>
            <a:ext cx="3601247" cy="1670400"/>
          </a:xfrm>
          <a:prstGeom prst="rect">
            <a:avLst/>
          </a:prstGeom>
        </p:spPr>
      </p:pic>
      <p:sp>
        <p:nvSpPr>
          <p:cNvPr id="10" name="Platshållare för text 6"/>
          <p:cNvSpPr>
            <a:spLocks noGrp="1"/>
          </p:cNvSpPr>
          <p:nvPr>
            <p:ph type="body" sz="quarter" idx="10" hasCustomPrompt="1"/>
          </p:nvPr>
        </p:nvSpPr>
        <p:spPr>
          <a:xfrm>
            <a:off x="260232" y="4838093"/>
            <a:ext cx="7203920" cy="1039179"/>
          </a:xfrm>
        </p:spPr>
        <p:txBody>
          <a:bodyPr>
            <a:noAutofit/>
          </a:bodyPr>
          <a:lstStyle>
            <a:lvl1pPr marL="0" indent="0">
              <a:buNone/>
              <a:defRPr sz="18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sv-SE" dirty="0"/>
              <a:t>Name(s), date, event, etc.</a:t>
            </a:r>
          </a:p>
        </p:txBody>
      </p:sp>
      <p:pic>
        <p:nvPicPr>
          <p:cNvPr id="11" name="Bildobjekt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27780" y="6396979"/>
            <a:ext cx="332108" cy="332108"/>
          </a:xfrm>
          <a:prstGeom prst="rect">
            <a:avLst/>
          </a:prstGeom>
        </p:spPr>
      </p:pic>
      <p:sp>
        <p:nvSpPr>
          <p:cNvPr id="12" name="textruta 13"/>
          <p:cNvSpPr txBox="1"/>
          <p:nvPr userDrawn="1"/>
        </p:nvSpPr>
        <p:spPr>
          <a:xfrm>
            <a:off x="8472264" y="6381328"/>
            <a:ext cx="4320480" cy="338554"/>
          </a:xfrm>
          <a:prstGeom prst="rect">
            <a:avLst/>
          </a:prstGeom>
          <a:noFill/>
        </p:spPr>
        <p:txBody>
          <a:bodyPr wrap="square" rtlCol="0">
            <a:spAutoFit/>
          </a:bodyPr>
          <a:lstStyle/>
          <a:p>
            <a:pPr algn="ctr"/>
            <a:r>
              <a:rPr lang="sv-SE" sz="1600" dirty="0">
                <a:solidFill>
                  <a:schemeClr val="bg1"/>
                </a:solidFill>
              </a:rPr>
              <a:t>www.ieep.eu	@IEEP_eu</a:t>
            </a:r>
          </a:p>
        </p:txBody>
      </p:sp>
    </p:spTree>
    <p:extLst>
      <p:ext uri="{BB962C8B-B14F-4D97-AF65-F5344CB8AC3E}">
        <p14:creationId xmlns:p14="http://schemas.microsoft.com/office/powerpoint/2010/main" val="3899733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6" name="Rektangel 5"/>
          <p:cNvSpPr/>
          <p:nvPr userDrawn="1"/>
        </p:nvSpPr>
        <p:spPr>
          <a:xfrm>
            <a:off x="0" y="5840925"/>
            <a:ext cx="12192000" cy="10170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itle 1"/>
          <p:cNvSpPr>
            <a:spLocks noGrp="1"/>
          </p:cNvSpPr>
          <p:nvPr>
            <p:ph type="title"/>
          </p:nvPr>
        </p:nvSpPr>
        <p:spPr>
          <a:xfrm>
            <a:off x="609601" y="274637"/>
            <a:ext cx="10972799" cy="1144729"/>
          </a:xfrm>
        </p:spPr>
        <p:txBody>
          <a:bodyPr anchor="t">
            <a:noAutofit/>
          </a:bodyPr>
          <a:lstStyle>
            <a:lvl1pPr algn="l">
              <a:defRPr sz="3600" b="1">
                <a:solidFill>
                  <a:schemeClr val="tx2"/>
                </a:solidFill>
              </a:defRPr>
            </a:lvl1pPr>
          </a:lstStyle>
          <a:p>
            <a:r>
              <a:rPr lang="en-US"/>
              <a:t>Click to edit Master title style</a:t>
            </a:r>
            <a:endParaRPr lang="en-GB" dirty="0"/>
          </a:p>
        </p:txBody>
      </p:sp>
      <p:sp>
        <p:nvSpPr>
          <p:cNvPr id="11" name="Content Placeholder 2"/>
          <p:cNvSpPr>
            <a:spLocks noGrp="1"/>
          </p:cNvSpPr>
          <p:nvPr>
            <p:ph idx="1"/>
          </p:nvPr>
        </p:nvSpPr>
        <p:spPr>
          <a:xfrm>
            <a:off x="609600" y="1600201"/>
            <a:ext cx="5414392" cy="4061047"/>
          </a:xfrm>
        </p:spPr>
        <p:txBody>
          <a:bodyPr>
            <a:normAutofit/>
          </a:bodyPr>
          <a:lstStyle>
            <a:lvl1pPr marL="342900" indent="-342900">
              <a:buClrTx/>
              <a:buFont typeface="Arial" panose="020B0604020202020204" pitchFamily="34" charset="0"/>
              <a:buChar char="•"/>
              <a:defRPr sz="2400"/>
            </a:lvl1pPr>
            <a:lvl2pPr marL="742950" indent="-285750">
              <a:buClrTx/>
              <a:buFont typeface="Calibri" panose="020F0502020204030204" pitchFamily="34" charset="0"/>
              <a:buChar char="‒"/>
              <a:defRPr sz="2000"/>
            </a:lvl2pPr>
            <a:lvl3pPr marL="1143000" indent="-228600">
              <a:buClrTx/>
              <a:buFont typeface="Wingdings" panose="05000000000000000000" pitchFamily="2" charset="2"/>
              <a:buChar char="§"/>
              <a:defRPr sz="1800"/>
            </a:lvl3pPr>
            <a:lvl4pPr marL="1600200" indent="-228600">
              <a:buClrTx/>
              <a:buFont typeface="Symbol" panose="05050102010706020507" pitchFamily="18" charset="2"/>
              <a:buChar char="-"/>
              <a:defRPr sz="1600"/>
            </a:lvl4pPr>
            <a:lvl5pPr marL="2057400" indent="-228600">
              <a:buClrTx/>
              <a:buFont typeface="Calibri" panose="020F050202020403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idx="10"/>
          </p:nvPr>
        </p:nvSpPr>
        <p:spPr>
          <a:xfrm>
            <a:off x="6096000" y="1600201"/>
            <a:ext cx="5486400" cy="4061047"/>
          </a:xfrm>
        </p:spPr>
        <p:txBody>
          <a:bodyPr>
            <a:normAutofit/>
          </a:bodyPr>
          <a:lstStyle>
            <a:lvl1pPr marL="342900" indent="-342900">
              <a:buClrTx/>
              <a:buFont typeface="Arial" panose="020B0604020202020204" pitchFamily="34" charset="0"/>
              <a:buChar char="•"/>
              <a:defRPr sz="2400"/>
            </a:lvl1pPr>
            <a:lvl2pPr marL="742950" indent="-285750">
              <a:buClrTx/>
              <a:buFont typeface="Calibri" panose="020F0502020204030204" pitchFamily="34" charset="0"/>
              <a:buChar char="‒"/>
              <a:defRPr sz="2000"/>
            </a:lvl2pPr>
            <a:lvl3pPr marL="1143000" indent="-228600">
              <a:buClrTx/>
              <a:buFont typeface="Wingdings" panose="05000000000000000000" pitchFamily="2" charset="2"/>
              <a:buChar char="§"/>
              <a:defRPr sz="1800"/>
            </a:lvl3pPr>
            <a:lvl4pPr marL="1600200" indent="-228600">
              <a:buClrTx/>
              <a:buFont typeface="Symbol" panose="05050102010706020507" pitchFamily="18" charset="2"/>
              <a:buChar char="-"/>
              <a:defRPr sz="1600"/>
            </a:lvl4pPr>
            <a:lvl5pPr marL="2057400" indent="-228600">
              <a:buClrTx/>
              <a:buFont typeface="Calibri" panose="020F050202020403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2"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20535" b="20226"/>
          <a:stretch/>
        </p:blipFill>
        <p:spPr>
          <a:xfrm>
            <a:off x="9851049" y="5953418"/>
            <a:ext cx="2228555" cy="792088"/>
          </a:xfrm>
          <a:prstGeom prst="rect">
            <a:avLst/>
          </a:prstGeom>
        </p:spPr>
      </p:pic>
      <p:pic>
        <p:nvPicPr>
          <p:cNvPr id="13" name="Bildobjekt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77522" y="6183408"/>
            <a:ext cx="332108" cy="332108"/>
          </a:xfrm>
          <a:prstGeom prst="rect">
            <a:avLst/>
          </a:prstGeom>
        </p:spPr>
      </p:pic>
      <p:sp>
        <p:nvSpPr>
          <p:cNvPr id="14" name="textruta 13"/>
          <p:cNvSpPr txBox="1"/>
          <p:nvPr userDrawn="1"/>
        </p:nvSpPr>
        <p:spPr>
          <a:xfrm>
            <a:off x="242086" y="6180185"/>
            <a:ext cx="3528392" cy="338554"/>
          </a:xfrm>
          <a:prstGeom prst="rect">
            <a:avLst/>
          </a:prstGeom>
          <a:noFill/>
        </p:spPr>
        <p:txBody>
          <a:bodyPr wrap="square" rtlCol="0">
            <a:spAutoFit/>
          </a:bodyPr>
          <a:lstStyle/>
          <a:p>
            <a:pPr algn="l"/>
            <a:r>
              <a:rPr lang="sv-SE" sz="1600" dirty="0">
                <a:solidFill>
                  <a:schemeClr val="bg1"/>
                </a:solidFill>
              </a:rPr>
              <a:t>www.ieep.eu	@IEEP_eu</a:t>
            </a:r>
          </a:p>
        </p:txBody>
      </p:sp>
      <p:sp>
        <p:nvSpPr>
          <p:cNvPr id="10" name="Slide Number Placeholder 5"/>
          <p:cNvSpPr>
            <a:spLocks noGrp="1"/>
          </p:cNvSpPr>
          <p:nvPr>
            <p:ph type="sldNum" sz="quarter" idx="4"/>
          </p:nvPr>
        </p:nvSpPr>
        <p:spPr>
          <a:xfrm>
            <a:off x="11424592" y="94923"/>
            <a:ext cx="621432" cy="525765"/>
          </a:xfrm>
          <a:prstGeom prst="rect">
            <a:avLst/>
          </a:prstGeom>
        </p:spPr>
        <p:txBody>
          <a:bodyPr vert="horz" lIns="91440" tIns="45720" rIns="91440" bIns="45720" rtlCol="0" anchor="ctr"/>
          <a:lstStyle>
            <a:lvl1pPr algn="r">
              <a:defRPr sz="1400">
                <a:solidFill>
                  <a:schemeClr val="tx1">
                    <a:tint val="75000"/>
                  </a:schemeClr>
                </a:solidFill>
              </a:defRPr>
            </a:lvl1pPr>
          </a:lstStyle>
          <a:p>
            <a:fld id="{A10E1957-9940-4AF8-8811-03C377A9C00A}" type="slidenum">
              <a:rPr lang="en-GB" smtClean="0"/>
              <a:pPr/>
              <a:t>‹#›</a:t>
            </a:fld>
            <a:endParaRPr lang="en-GB" dirty="0"/>
          </a:p>
        </p:txBody>
      </p:sp>
    </p:spTree>
    <p:extLst>
      <p:ext uri="{BB962C8B-B14F-4D97-AF65-F5344CB8AC3E}">
        <p14:creationId xmlns:p14="http://schemas.microsoft.com/office/powerpoint/2010/main" val="94806907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xes - editable: blue layout">
    <p:spTree>
      <p:nvGrpSpPr>
        <p:cNvPr id="1" name=""/>
        <p:cNvGrpSpPr/>
        <p:nvPr/>
      </p:nvGrpSpPr>
      <p:grpSpPr>
        <a:xfrm>
          <a:off x="0" y="0"/>
          <a:ext cx="0" cy="0"/>
          <a:chOff x="0" y="0"/>
          <a:chExt cx="0" cy="0"/>
        </a:xfrm>
      </p:grpSpPr>
      <p:sp>
        <p:nvSpPr>
          <p:cNvPr id="6" name="Rektangel 5"/>
          <p:cNvSpPr/>
          <p:nvPr userDrawn="1"/>
        </p:nvSpPr>
        <p:spPr>
          <a:xfrm>
            <a:off x="0" y="5840925"/>
            <a:ext cx="12192000" cy="1017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Rektangel 8"/>
          <p:cNvSpPr/>
          <p:nvPr userDrawn="1"/>
        </p:nvSpPr>
        <p:spPr>
          <a:xfrm>
            <a:off x="3060000" y="0"/>
            <a:ext cx="3060000" cy="1944000"/>
          </a:xfrm>
          <a:prstGeom prst="rect">
            <a:avLst/>
          </a:prstGeom>
          <a:solidFill>
            <a:srgbClr val="548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p:cNvSpPr/>
          <p:nvPr userDrawn="1"/>
        </p:nvSpPr>
        <p:spPr>
          <a:xfrm>
            <a:off x="9157829" y="0"/>
            <a:ext cx="3034171" cy="1944000"/>
          </a:xfrm>
          <a:prstGeom prst="rect">
            <a:avLst/>
          </a:prstGeom>
          <a:solidFill>
            <a:srgbClr val="7D9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Rektangel 11"/>
          <p:cNvSpPr/>
          <p:nvPr userDrawn="1"/>
        </p:nvSpPr>
        <p:spPr>
          <a:xfrm>
            <a:off x="0" y="1940776"/>
            <a:ext cx="3060000" cy="1947224"/>
          </a:xfrm>
          <a:prstGeom prst="rect">
            <a:avLst/>
          </a:prstGeom>
          <a:solidFill>
            <a:srgbClr val="617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p:cNvSpPr/>
          <p:nvPr userDrawn="1"/>
        </p:nvSpPr>
        <p:spPr>
          <a:xfrm>
            <a:off x="9152334" y="3885413"/>
            <a:ext cx="3039666" cy="19555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p:cNvSpPr/>
          <p:nvPr userDrawn="1"/>
        </p:nvSpPr>
        <p:spPr>
          <a:xfrm>
            <a:off x="6113273" y="1932490"/>
            <a:ext cx="3044556" cy="19644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Platshållare för text 38"/>
          <p:cNvSpPr>
            <a:spLocks noGrp="1"/>
          </p:cNvSpPr>
          <p:nvPr>
            <p:ph type="body" sz="quarter" idx="24" hasCustomPrompt="1"/>
          </p:nvPr>
        </p:nvSpPr>
        <p:spPr>
          <a:xfrm>
            <a:off x="127460" y="2094130"/>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1" name="Platshållare för text 38"/>
          <p:cNvSpPr>
            <a:spLocks noGrp="1"/>
          </p:cNvSpPr>
          <p:nvPr>
            <p:ph type="body" sz="quarter" idx="25" hasCustomPrompt="1"/>
          </p:nvPr>
        </p:nvSpPr>
        <p:spPr>
          <a:xfrm>
            <a:off x="127460" y="2601813"/>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2" name="Platshållare för text 38"/>
          <p:cNvSpPr>
            <a:spLocks noGrp="1"/>
          </p:cNvSpPr>
          <p:nvPr>
            <p:ph type="body" sz="quarter" idx="26" hasCustomPrompt="1"/>
          </p:nvPr>
        </p:nvSpPr>
        <p:spPr>
          <a:xfrm>
            <a:off x="3164227" y="152381"/>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3" name="Platshållare för text 38"/>
          <p:cNvSpPr>
            <a:spLocks noGrp="1"/>
          </p:cNvSpPr>
          <p:nvPr>
            <p:ph type="body" sz="quarter" idx="27" hasCustomPrompt="1"/>
          </p:nvPr>
        </p:nvSpPr>
        <p:spPr>
          <a:xfrm>
            <a:off x="3164227" y="660064"/>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14" name="Rektangel 13"/>
          <p:cNvSpPr/>
          <p:nvPr userDrawn="1"/>
        </p:nvSpPr>
        <p:spPr>
          <a:xfrm>
            <a:off x="3060000" y="3885413"/>
            <a:ext cx="3060000" cy="196443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Platshållare för text 38"/>
          <p:cNvSpPr>
            <a:spLocks noGrp="1"/>
          </p:cNvSpPr>
          <p:nvPr>
            <p:ph type="body" sz="quarter" idx="28" hasCustomPrompt="1"/>
          </p:nvPr>
        </p:nvSpPr>
        <p:spPr>
          <a:xfrm>
            <a:off x="3164227" y="4078504"/>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5" name="Platshållare för text 38"/>
          <p:cNvSpPr>
            <a:spLocks noGrp="1"/>
          </p:cNvSpPr>
          <p:nvPr>
            <p:ph type="body" sz="quarter" idx="29" hasCustomPrompt="1"/>
          </p:nvPr>
        </p:nvSpPr>
        <p:spPr>
          <a:xfrm>
            <a:off x="3164227" y="4586187"/>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6" name="Platshållare för text 38"/>
          <p:cNvSpPr>
            <a:spLocks noGrp="1"/>
          </p:cNvSpPr>
          <p:nvPr>
            <p:ph type="body" sz="quarter" idx="30" hasCustomPrompt="1"/>
          </p:nvPr>
        </p:nvSpPr>
        <p:spPr>
          <a:xfrm>
            <a:off x="9264352" y="152381"/>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7" name="Platshållare för text 38"/>
          <p:cNvSpPr>
            <a:spLocks noGrp="1"/>
          </p:cNvSpPr>
          <p:nvPr>
            <p:ph type="body" sz="quarter" idx="31" hasCustomPrompt="1"/>
          </p:nvPr>
        </p:nvSpPr>
        <p:spPr>
          <a:xfrm>
            <a:off x="9264352" y="660064"/>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8" name="Platshållare för text 38"/>
          <p:cNvSpPr>
            <a:spLocks noGrp="1"/>
          </p:cNvSpPr>
          <p:nvPr>
            <p:ph type="body" sz="quarter" idx="32" hasCustomPrompt="1"/>
          </p:nvPr>
        </p:nvSpPr>
        <p:spPr>
          <a:xfrm>
            <a:off x="6233778" y="2094130"/>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9" name="Platshållare för text 38"/>
          <p:cNvSpPr>
            <a:spLocks noGrp="1"/>
          </p:cNvSpPr>
          <p:nvPr>
            <p:ph type="body" sz="quarter" idx="33" hasCustomPrompt="1"/>
          </p:nvPr>
        </p:nvSpPr>
        <p:spPr>
          <a:xfrm>
            <a:off x="6233778" y="2601813"/>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50" name="Platshållare för text 38"/>
          <p:cNvSpPr>
            <a:spLocks noGrp="1"/>
          </p:cNvSpPr>
          <p:nvPr>
            <p:ph type="body" sz="quarter" idx="34" hasCustomPrompt="1"/>
          </p:nvPr>
        </p:nvSpPr>
        <p:spPr>
          <a:xfrm>
            <a:off x="9296408" y="4060589"/>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51" name="Platshållare för text 38"/>
          <p:cNvSpPr>
            <a:spLocks noGrp="1"/>
          </p:cNvSpPr>
          <p:nvPr>
            <p:ph type="body" sz="quarter" idx="35" hasCustomPrompt="1"/>
          </p:nvPr>
        </p:nvSpPr>
        <p:spPr>
          <a:xfrm>
            <a:off x="9296408" y="4568272"/>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3" name="Picture Placeholder 2"/>
          <p:cNvSpPr>
            <a:spLocks noGrp="1" noChangeAspect="1"/>
          </p:cNvSpPr>
          <p:nvPr>
            <p:ph type="pic" sz="quarter" idx="36" hasCustomPrompt="1"/>
          </p:nvPr>
        </p:nvSpPr>
        <p:spPr>
          <a:xfrm>
            <a:off x="-6727" y="-1"/>
            <a:ext cx="3066727" cy="1940777"/>
          </a:xfrm>
          <a:blipFill dpi="0" rotWithShape="1">
            <a:blip r:embed="rId2"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sp>
        <p:nvSpPr>
          <p:cNvPr id="32" name="Picture Placeholder 2"/>
          <p:cNvSpPr>
            <a:spLocks noGrp="1"/>
          </p:cNvSpPr>
          <p:nvPr>
            <p:ph type="pic" sz="quarter" idx="37" hasCustomPrompt="1"/>
          </p:nvPr>
        </p:nvSpPr>
        <p:spPr>
          <a:xfrm>
            <a:off x="6118163" y="3892426"/>
            <a:ext cx="3034170" cy="1949648"/>
          </a:xfrm>
          <a:blipFill dpi="0" rotWithShape="1">
            <a:blip r:embed="rId3"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sp>
        <p:nvSpPr>
          <p:cNvPr id="33" name="Picture Placeholder 2"/>
          <p:cNvSpPr>
            <a:spLocks noGrp="1"/>
          </p:cNvSpPr>
          <p:nvPr>
            <p:ph type="pic" sz="quarter" idx="38" hasCustomPrompt="1"/>
          </p:nvPr>
        </p:nvSpPr>
        <p:spPr>
          <a:xfrm>
            <a:off x="0" y="3888000"/>
            <a:ext cx="3061231" cy="1961850"/>
          </a:xfrm>
          <a:blipFill dpi="0" rotWithShape="1">
            <a:blip r:embed="rId4"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sp>
        <p:nvSpPr>
          <p:cNvPr id="34" name="Picture Placeholder 2"/>
          <p:cNvSpPr>
            <a:spLocks noGrp="1"/>
          </p:cNvSpPr>
          <p:nvPr>
            <p:ph type="pic" sz="quarter" idx="39" hasCustomPrompt="1"/>
          </p:nvPr>
        </p:nvSpPr>
        <p:spPr>
          <a:xfrm>
            <a:off x="3061829" y="1940776"/>
            <a:ext cx="3058171" cy="1947224"/>
          </a:xfrm>
          <a:blipFill dpi="0" rotWithShape="1">
            <a:blip r:embed="rId5"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sp>
        <p:nvSpPr>
          <p:cNvPr id="38" name="Picture Placeholder 2"/>
          <p:cNvSpPr>
            <a:spLocks noGrp="1"/>
          </p:cNvSpPr>
          <p:nvPr>
            <p:ph type="pic" sz="quarter" idx="40" hasCustomPrompt="1"/>
          </p:nvPr>
        </p:nvSpPr>
        <p:spPr>
          <a:xfrm>
            <a:off x="9157829" y="1936950"/>
            <a:ext cx="3034171" cy="1956661"/>
          </a:xfrm>
          <a:blipFill dpi="0" rotWithShape="1">
            <a:blip r:embed="rId6"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sp>
        <p:nvSpPr>
          <p:cNvPr id="40" name="Picture Placeholder 2"/>
          <p:cNvSpPr>
            <a:spLocks noGrp="1"/>
          </p:cNvSpPr>
          <p:nvPr>
            <p:ph type="pic" sz="quarter" idx="41" hasCustomPrompt="1"/>
          </p:nvPr>
        </p:nvSpPr>
        <p:spPr>
          <a:xfrm>
            <a:off x="6120001" y="-1"/>
            <a:ext cx="3042420" cy="1936951"/>
          </a:xfrm>
          <a:blipFill dpi="0" rotWithShape="1">
            <a:blip r:embed="rId7"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pic>
        <p:nvPicPr>
          <p:cNvPr id="53" name="Picture 10"/>
          <p:cNvPicPr>
            <a:picLocks noChangeAspect="1"/>
          </p:cNvPicPr>
          <p:nvPr userDrawn="1"/>
        </p:nvPicPr>
        <p:blipFill rotWithShape="1">
          <a:blip r:embed="rId8" cstate="print">
            <a:extLst>
              <a:ext uri="{28A0092B-C50C-407E-A947-70E740481C1C}">
                <a14:useLocalDpi xmlns:a14="http://schemas.microsoft.com/office/drawing/2010/main" val="0"/>
              </a:ext>
            </a:extLst>
          </a:blip>
          <a:srcRect t="20535" b="20226"/>
          <a:stretch/>
        </p:blipFill>
        <p:spPr>
          <a:xfrm>
            <a:off x="9851049" y="5953418"/>
            <a:ext cx="2228555" cy="792088"/>
          </a:xfrm>
          <a:prstGeom prst="rect">
            <a:avLst/>
          </a:prstGeom>
        </p:spPr>
      </p:pic>
      <p:pic>
        <p:nvPicPr>
          <p:cNvPr id="54" name="Bildobjekt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77522" y="6183408"/>
            <a:ext cx="332108" cy="332108"/>
          </a:xfrm>
          <a:prstGeom prst="rect">
            <a:avLst/>
          </a:prstGeom>
        </p:spPr>
      </p:pic>
      <p:sp>
        <p:nvSpPr>
          <p:cNvPr id="55" name="textruta 13"/>
          <p:cNvSpPr txBox="1"/>
          <p:nvPr userDrawn="1"/>
        </p:nvSpPr>
        <p:spPr>
          <a:xfrm>
            <a:off x="242086" y="6180185"/>
            <a:ext cx="3528392" cy="338554"/>
          </a:xfrm>
          <a:prstGeom prst="rect">
            <a:avLst/>
          </a:prstGeom>
          <a:noFill/>
        </p:spPr>
        <p:txBody>
          <a:bodyPr wrap="square" rtlCol="0">
            <a:spAutoFit/>
          </a:bodyPr>
          <a:lstStyle/>
          <a:p>
            <a:pPr algn="l"/>
            <a:r>
              <a:rPr lang="sv-SE" sz="1600" dirty="0">
                <a:solidFill>
                  <a:schemeClr val="bg1"/>
                </a:solidFill>
              </a:rPr>
              <a:t>www.ieep.eu	@IEEP_eu</a:t>
            </a:r>
          </a:p>
        </p:txBody>
      </p:sp>
    </p:spTree>
    <p:extLst>
      <p:ext uri="{BB962C8B-B14F-4D97-AF65-F5344CB8AC3E}">
        <p14:creationId xmlns:p14="http://schemas.microsoft.com/office/powerpoint/2010/main" val="3605846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xes - editable: green layout">
    <p:spTree>
      <p:nvGrpSpPr>
        <p:cNvPr id="1" name=""/>
        <p:cNvGrpSpPr/>
        <p:nvPr/>
      </p:nvGrpSpPr>
      <p:grpSpPr>
        <a:xfrm>
          <a:off x="0" y="0"/>
          <a:ext cx="0" cy="0"/>
          <a:chOff x="0" y="0"/>
          <a:chExt cx="0" cy="0"/>
        </a:xfrm>
      </p:grpSpPr>
      <p:sp>
        <p:nvSpPr>
          <p:cNvPr id="6" name="Rektangel 5"/>
          <p:cNvSpPr/>
          <p:nvPr userDrawn="1"/>
        </p:nvSpPr>
        <p:spPr>
          <a:xfrm>
            <a:off x="0" y="5840925"/>
            <a:ext cx="12192000" cy="1017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Rektangel 8"/>
          <p:cNvSpPr/>
          <p:nvPr userDrawn="1"/>
        </p:nvSpPr>
        <p:spPr>
          <a:xfrm>
            <a:off x="3060000" y="0"/>
            <a:ext cx="3060000" cy="19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a:p>
        </p:txBody>
      </p:sp>
      <p:sp>
        <p:nvSpPr>
          <p:cNvPr id="11" name="Rektangel 10"/>
          <p:cNvSpPr/>
          <p:nvPr userDrawn="1"/>
        </p:nvSpPr>
        <p:spPr>
          <a:xfrm>
            <a:off x="9157829" y="0"/>
            <a:ext cx="3034171" cy="194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dirty="0"/>
          </a:p>
        </p:txBody>
      </p:sp>
      <p:sp>
        <p:nvSpPr>
          <p:cNvPr id="12" name="Rektangel 11"/>
          <p:cNvSpPr/>
          <p:nvPr userDrawn="1"/>
        </p:nvSpPr>
        <p:spPr>
          <a:xfrm>
            <a:off x="0" y="1940776"/>
            <a:ext cx="3060000" cy="19472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a:p>
        </p:txBody>
      </p:sp>
      <p:sp>
        <p:nvSpPr>
          <p:cNvPr id="16" name="Rektangel 15"/>
          <p:cNvSpPr/>
          <p:nvPr userDrawn="1"/>
        </p:nvSpPr>
        <p:spPr>
          <a:xfrm>
            <a:off x="9152334" y="3885413"/>
            <a:ext cx="3039666" cy="19555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p:cNvSpPr/>
          <p:nvPr userDrawn="1"/>
        </p:nvSpPr>
        <p:spPr>
          <a:xfrm>
            <a:off x="6113273" y="1932490"/>
            <a:ext cx="3044556" cy="19644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Platshållare för text 38"/>
          <p:cNvSpPr>
            <a:spLocks noGrp="1"/>
          </p:cNvSpPr>
          <p:nvPr>
            <p:ph type="body" sz="quarter" idx="24" hasCustomPrompt="1"/>
          </p:nvPr>
        </p:nvSpPr>
        <p:spPr>
          <a:xfrm>
            <a:off x="127460" y="2094130"/>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1" name="Platshållare för text 38"/>
          <p:cNvSpPr>
            <a:spLocks noGrp="1"/>
          </p:cNvSpPr>
          <p:nvPr>
            <p:ph type="body" sz="quarter" idx="25" hasCustomPrompt="1"/>
          </p:nvPr>
        </p:nvSpPr>
        <p:spPr>
          <a:xfrm>
            <a:off x="127460" y="2601813"/>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2" name="Platshållare för text 38"/>
          <p:cNvSpPr>
            <a:spLocks noGrp="1"/>
          </p:cNvSpPr>
          <p:nvPr>
            <p:ph type="body" sz="quarter" idx="26" hasCustomPrompt="1"/>
          </p:nvPr>
        </p:nvSpPr>
        <p:spPr>
          <a:xfrm>
            <a:off x="3164227" y="152381"/>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3" name="Platshållare för text 38"/>
          <p:cNvSpPr>
            <a:spLocks noGrp="1"/>
          </p:cNvSpPr>
          <p:nvPr>
            <p:ph type="body" sz="quarter" idx="27" hasCustomPrompt="1"/>
          </p:nvPr>
        </p:nvSpPr>
        <p:spPr>
          <a:xfrm>
            <a:off x="3164227" y="660064"/>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14" name="Rektangel 13"/>
          <p:cNvSpPr/>
          <p:nvPr userDrawn="1"/>
        </p:nvSpPr>
        <p:spPr>
          <a:xfrm>
            <a:off x="3060000" y="3885413"/>
            <a:ext cx="3060000" cy="196443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Platshållare för text 38"/>
          <p:cNvSpPr>
            <a:spLocks noGrp="1"/>
          </p:cNvSpPr>
          <p:nvPr>
            <p:ph type="body" sz="quarter" idx="28" hasCustomPrompt="1"/>
          </p:nvPr>
        </p:nvSpPr>
        <p:spPr>
          <a:xfrm>
            <a:off x="3164227" y="4078504"/>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5" name="Platshållare för text 38"/>
          <p:cNvSpPr>
            <a:spLocks noGrp="1"/>
          </p:cNvSpPr>
          <p:nvPr>
            <p:ph type="body" sz="quarter" idx="29" hasCustomPrompt="1"/>
          </p:nvPr>
        </p:nvSpPr>
        <p:spPr>
          <a:xfrm>
            <a:off x="3164227" y="4586187"/>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6" name="Platshållare för text 38"/>
          <p:cNvSpPr>
            <a:spLocks noGrp="1"/>
          </p:cNvSpPr>
          <p:nvPr>
            <p:ph type="body" sz="quarter" idx="30" hasCustomPrompt="1"/>
          </p:nvPr>
        </p:nvSpPr>
        <p:spPr>
          <a:xfrm>
            <a:off x="9264352" y="152381"/>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7" name="Platshållare för text 38"/>
          <p:cNvSpPr>
            <a:spLocks noGrp="1"/>
          </p:cNvSpPr>
          <p:nvPr>
            <p:ph type="body" sz="quarter" idx="31" hasCustomPrompt="1"/>
          </p:nvPr>
        </p:nvSpPr>
        <p:spPr>
          <a:xfrm>
            <a:off x="9264352" y="660064"/>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8" name="Platshållare för text 38"/>
          <p:cNvSpPr>
            <a:spLocks noGrp="1"/>
          </p:cNvSpPr>
          <p:nvPr>
            <p:ph type="body" sz="quarter" idx="32" hasCustomPrompt="1"/>
          </p:nvPr>
        </p:nvSpPr>
        <p:spPr>
          <a:xfrm>
            <a:off x="6233778" y="2094130"/>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9" name="Platshållare för text 38"/>
          <p:cNvSpPr>
            <a:spLocks noGrp="1"/>
          </p:cNvSpPr>
          <p:nvPr>
            <p:ph type="body" sz="quarter" idx="33" hasCustomPrompt="1"/>
          </p:nvPr>
        </p:nvSpPr>
        <p:spPr>
          <a:xfrm>
            <a:off x="6233778" y="2601813"/>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50" name="Platshållare för text 38"/>
          <p:cNvSpPr>
            <a:spLocks noGrp="1"/>
          </p:cNvSpPr>
          <p:nvPr>
            <p:ph type="body" sz="quarter" idx="34" hasCustomPrompt="1"/>
          </p:nvPr>
        </p:nvSpPr>
        <p:spPr>
          <a:xfrm>
            <a:off x="9296408" y="4060589"/>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51" name="Platshållare för text 38"/>
          <p:cNvSpPr>
            <a:spLocks noGrp="1"/>
          </p:cNvSpPr>
          <p:nvPr>
            <p:ph type="body" sz="quarter" idx="35" hasCustomPrompt="1"/>
          </p:nvPr>
        </p:nvSpPr>
        <p:spPr>
          <a:xfrm>
            <a:off x="9296408" y="4568272"/>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3" name="Picture Placeholder 2"/>
          <p:cNvSpPr>
            <a:spLocks noGrp="1" noChangeAspect="1"/>
          </p:cNvSpPr>
          <p:nvPr>
            <p:ph type="pic" sz="quarter" idx="36" hasCustomPrompt="1"/>
          </p:nvPr>
        </p:nvSpPr>
        <p:spPr>
          <a:xfrm>
            <a:off x="-6727" y="-1"/>
            <a:ext cx="3066727" cy="1940777"/>
          </a:xfrm>
          <a:blipFill dpi="0" rotWithShape="1">
            <a:blip r:embed="rId2"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sp>
        <p:nvSpPr>
          <p:cNvPr id="32" name="Picture Placeholder 2"/>
          <p:cNvSpPr>
            <a:spLocks noGrp="1"/>
          </p:cNvSpPr>
          <p:nvPr>
            <p:ph type="pic" sz="quarter" idx="37" hasCustomPrompt="1"/>
          </p:nvPr>
        </p:nvSpPr>
        <p:spPr>
          <a:xfrm>
            <a:off x="6118163" y="3892426"/>
            <a:ext cx="3034170" cy="1949648"/>
          </a:xfrm>
          <a:blipFill dpi="0" rotWithShape="1">
            <a:blip r:embed="rId3"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sp>
        <p:nvSpPr>
          <p:cNvPr id="33" name="Picture Placeholder 2"/>
          <p:cNvSpPr>
            <a:spLocks noGrp="1"/>
          </p:cNvSpPr>
          <p:nvPr>
            <p:ph type="pic" sz="quarter" idx="38" hasCustomPrompt="1"/>
          </p:nvPr>
        </p:nvSpPr>
        <p:spPr>
          <a:xfrm>
            <a:off x="0" y="3888000"/>
            <a:ext cx="3061231" cy="1961850"/>
          </a:xfrm>
          <a:blipFill dpi="0" rotWithShape="1">
            <a:blip r:embed="rId4"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sp>
        <p:nvSpPr>
          <p:cNvPr id="34" name="Picture Placeholder 2"/>
          <p:cNvSpPr>
            <a:spLocks noGrp="1"/>
          </p:cNvSpPr>
          <p:nvPr>
            <p:ph type="pic" sz="quarter" idx="39" hasCustomPrompt="1"/>
          </p:nvPr>
        </p:nvSpPr>
        <p:spPr>
          <a:xfrm>
            <a:off x="3061829" y="1940776"/>
            <a:ext cx="3058171" cy="1947224"/>
          </a:xfrm>
          <a:blipFill dpi="0" rotWithShape="1">
            <a:blip r:embed="rId5"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sp>
        <p:nvSpPr>
          <p:cNvPr id="38" name="Picture Placeholder 2"/>
          <p:cNvSpPr>
            <a:spLocks noGrp="1"/>
          </p:cNvSpPr>
          <p:nvPr>
            <p:ph type="pic" sz="quarter" idx="40" hasCustomPrompt="1"/>
          </p:nvPr>
        </p:nvSpPr>
        <p:spPr>
          <a:xfrm>
            <a:off x="9157829" y="1936950"/>
            <a:ext cx="3034171" cy="1956661"/>
          </a:xfrm>
          <a:blipFill dpi="0" rotWithShape="1">
            <a:blip r:embed="rId6"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sp>
        <p:nvSpPr>
          <p:cNvPr id="40" name="Picture Placeholder 2"/>
          <p:cNvSpPr>
            <a:spLocks noGrp="1"/>
          </p:cNvSpPr>
          <p:nvPr>
            <p:ph type="pic" sz="quarter" idx="41" hasCustomPrompt="1"/>
          </p:nvPr>
        </p:nvSpPr>
        <p:spPr>
          <a:xfrm>
            <a:off x="6120001" y="-1"/>
            <a:ext cx="3042420" cy="1936951"/>
          </a:xfrm>
          <a:blipFill dpi="0" rotWithShape="1">
            <a:blip r:embed="rId7"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pic>
        <p:nvPicPr>
          <p:cNvPr id="53" name="Picture 10"/>
          <p:cNvPicPr>
            <a:picLocks noChangeAspect="1"/>
          </p:cNvPicPr>
          <p:nvPr userDrawn="1"/>
        </p:nvPicPr>
        <p:blipFill rotWithShape="1">
          <a:blip r:embed="rId8" cstate="print">
            <a:extLst>
              <a:ext uri="{28A0092B-C50C-407E-A947-70E740481C1C}">
                <a14:useLocalDpi xmlns:a14="http://schemas.microsoft.com/office/drawing/2010/main" val="0"/>
              </a:ext>
            </a:extLst>
          </a:blip>
          <a:srcRect t="20535" b="20226"/>
          <a:stretch/>
        </p:blipFill>
        <p:spPr>
          <a:xfrm>
            <a:off x="9851049" y="5953418"/>
            <a:ext cx="2228555" cy="792088"/>
          </a:xfrm>
          <a:prstGeom prst="rect">
            <a:avLst/>
          </a:prstGeom>
        </p:spPr>
      </p:pic>
      <p:pic>
        <p:nvPicPr>
          <p:cNvPr id="54" name="Bildobjekt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77522" y="6183408"/>
            <a:ext cx="332108" cy="332108"/>
          </a:xfrm>
          <a:prstGeom prst="rect">
            <a:avLst/>
          </a:prstGeom>
        </p:spPr>
      </p:pic>
      <p:sp>
        <p:nvSpPr>
          <p:cNvPr id="55" name="textruta 13"/>
          <p:cNvSpPr txBox="1"/>
          <p:nvPr userDrawn="1"/>
        </p:nvSpPr>
        <p:spPr>
          <a:xfrm>
            <a:off x="242086" y="6180185"/>
            <a:ext cx="3528392" cy="338554"/>
          </a:xfrm>
          <a:prstGeom prst="rect">
            <a:avLst/>
          </a:prstGeom>
          <a:noFill/>
        </p:spPr>
        <p:txBody>
          <a:bodyPr wrap="square" rtlCol="0">
            <a:spAutoFit/>
          </a:bodyPr>
          <a:lstStyle/>
          <a:p>
            <a:pPr algn="l"/>
            <a:r>
              <a:rPr lang="sv-SE" sz="1600" dirty="0">
                <a:solidFill>
                  <a:schemeClr val="bg1"/>
                </a:solidFill>
              </a:rPr>
              <a:t>www.ieep.eu	@IEEP_eu</a:t>
            </a:r>
          </a:p>
        </p:txBody>
      </p:sp>
    </p:spTree>
    <p:extLst>
      <p:ext uri="{BB962C8B-B14F-4D97-AF65-F5344CB8AC3E}">
        <p14:creationId xmlns:p14="http://schemas.microsoft.com/office/powerpoint/2010/main" val="279096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xes - editable: red layout">
    <p:spTree>
      <p:nvGrpSpPr>
        <p:cNvPr id="1" name=""/>
        <p:cNvGrpSpPr/>
        <p:nvPr/>
      </p:nvGrpSpPr>
      <p:grpSpPr>
        <a:xfrm>
          <a:off x="0" y="0"/>
          <a:ext cx="0" cy="0"/>
          <a:chOff x="0" y="0"/>
          <a:chExt cx="0" cy="0"/>
        </a:xfrm>
      </p:grpSpPr>
      <p:sp>
        <p:nvSpPr>
          <p:cNvPr id="6" name="Rektangel 5"/>
          <p:cNvSpPr/>
          <p:nvPr userDrawn="1"/>
        </p:nvSpPr>
        <p:spPr>
          <a:xfrm>
            <a:off x="0" y="5840925"/>
            <a:ext cx="12192000" cy="1017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Rektangel 8"/>
          <p:cNvSpPr/>
          <p:nvPr userDrawn="1"/>
        </p:nvSpPr>
        <p:spPr>
          <a:xfrm>
            <a:off x="3060000" y="0"/>
            <a:ext cx="3060000" cy="19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a:p>
        </p:txBody>
      </p:sp>
      <p:sp>
        <p:nvSpPr>
          <p:cNvPr id="11" name="Rektangel 10"/>
          <p:cNvSpPr/>
          <p:nvPr userDrawn="1"/>
        </p:nvSpPr>
        <p:spPr>
          <a:xfrm>
            <a:off x="9157829" y="0"/>
            <a:ext cx="3034171" cy="194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dirty="0"/>
          </a:p>
        </p:txBody>
      </p:sp>
      <p:sp>
        <p:nvSpPr>
          <p:cNvPr id="12" name="Rektangel 11"/>
          <p:cNvSpPr/>
          <p:nvPr userDrawn="1"/>
        </p:nvSpPr>
        <p:spPr>
          <a:xfrm>
            <a:off x="0" y="1940776"/>
            <a:ext cx="3060000" cy="194722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a:p>
        </p:txBody>
      </p:sp>
      <p:sp>
        <p:nvSpPr>
          <p:cNvPr id="16" name="Rektangel 15"/>
          <p:cNvSpPr/>
          <p:nvPr userDrawn="1"/>
        </p:nvSpPr>
        <p:spPr>
          <a:xfrm>
            <a:off x="9152334" y="3885413"/>
            <a:ext cx="3039666" cy="19555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p:cNvSpPr/>
          <p:nvPr userDrawn="1"/>
        </p:nvSpPr>
        <p:spPr>
          <a:xfrm>
            <a:off x="6113273" y="1932490"/>
            <a:ext cx="3044556" cy="19644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Platshållare för text 38"/>
          <p:cNvSpPr>
            <a:spLocks noGrp="1"/>
          </p:cNvSpPr>
          <p:nvPr>
            <p:ph type="body" sz="quarter" idx="24" hasCustomPrompt="1"/>
          </p:nvPr>
        </p:nvSpPr>
        <p:spPr>
          <a:xfrm>
            <a:off x="127460" y="2094130"/>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1" name="Platshållare för text 38"/>
          <p:cNvSpPr>
            <a:spLocks noGrp="1"/>
          </p:cNvSpPr>
          <p:nvPr>
            <p:ph type="body" sz="quarter" idx="25" hasCustomPrompt="1"/>
          </p:nvPr>
        </p:nvSpPr>
        <p:spPr>
          <a:xfrm>
            <a:off x="127460" y="2601813"/>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2" name="Platshållare för text 38"/>
          <p:cNvSpPr>
            <a:spLocks noGrp="1"/>
          </p:cNvSpPr>
          <p:nvPr>
            <p:ph type="body" sz="quarter" idx="26" hasCustomPrompt="1"/>
          </p:nvPr>
        </p:nvSpPr>
        <p:spPr>
          <a:xfrm>
            <a:off x="3164227" y="152381"/>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3" name="Platshållare för text 38"/>
          <p:cNvSpPr>
            <a:spLocks noGrp="1"/>
          </p:cNvSpPr>
          <p:nvPr>
            <p:ph type="body" sz="quarter" idx="27" hasCustomPrompt="1"/>
          </p:nvPr>
        </p:nvSpPr>
        <p:spPr>
          <a:xfrm>
            <a:off x="3164227" y="660064"/>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14" name="Rektangel 13"/>
          <p:cNvSpPr/>
          <p:nvPr userDrawn="1"/>
        </p:nvSpPr>
        <p:spPr>
          <a:xfrm>
            <a:off x="3060000" y="3885413"/>
            <a:ext cx="3060000" cy="196443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Platshållare för text 38"/>
          <p:cNvSpPr>
            <a:spLocks noGrp="1"/>
          </p:cNvSpPr>
          <p:nvPr>
            <p:ph type="body" sz="quarter" idx="28" hasCustomPrompt="1"/>
          </p:nvPr>
        </p:nvSpPr>
        <p:spPr>
          <a:xfrm>
            <a:off x="3164227" y="4078504"/>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5" name="Platshållare för text 38"/>
          <p:cNvSpPr>
            <a:spLocks noGrp="1"/>
          </p:cNvSpPr>
          <p:nvPr>
            <p:ph type="body" sz="quarter" idx="29" hasCustomPrompt="1"/>
          </p:nvPr>
        </p:nvSpPr>
        <p:spPr>
          <a:xfrm>
            <a:off x="3164227" y="4586187"/>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6" name="Platshållare för text 38"/>
          <p:cNvSpPr>
            <a:spLocks noGrp="1"/>
          </p:cNvSpPr>
          <p:nvPr>
            <p:ph type="body" sz="quarter" idx="30" hasCustomPrompt="1"/>
          </p:nvPr>
        </p:nvSpPr>
        <p:spPr>
          <a:xfrm>
            <a:off x="9264352" y="152381"/>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7" name="Platshållare för text 38"/>
          <p:cNvSpPr>
            <a:spLocks noGrp="1"/>
          </p:cNvSpPr>
          <p:nvPr>
            <p:ph type="body" sz="quarter" idx="31" hasCustomPrompt="1"/>
          </p:nvPr>
        </p:nvSpPr>
        <p:spPr>
          <a:xfrm>
            <a:off x="9264352" y="660064"/>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8" name="Platshållare för text 38"/>
          <p:cNvSpPr>
            <a:spLocks noGrp="1"/>
          </p:cNvSpPr>
          <p:nvPr>
            <p:ph type="body" sz="quarter" idx="32" hasCustomPrompt="1"/>
          </p:nvPr>
        </p:nvSpPr>
        <p:spPr>
          <a:xfrm>
            <a:off x="6233778" y="2094130"/>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9" name="Platshållare för text 38"/>
          <p:cNvSpPr>
            <a:spLocks noGrp="1"/>
          </p:cNvSpPr>
          <p:nvPr>
            <p:ph type="body" sz="quarter" idx="33" hasCustomPrompt="1"/>
          </p:nvPr>
        </p:nvSpPr>
        <p:spPr>
          <a:xfrm>
            <a:off x="6233778" y="2601813"/>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50" name="Platshållare för text 38"/>
          <p:cNvSpPr>
            <a:spLocks noGrp="1"/>
          </p:cNvSpPr>
          <p:nvPr>
            <p:ph type="body" sz="quarter" idx="34" hasCustomPrompt="1"/>
          </p:nvPr>
        </p:nvSpPr>
        <p:spPr>
          <a:xfrm>
            <a:off x="9296408" y="4060589"/>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51" name="Platshållare för text 38"/>
          <p:cNvSpPr>
            <a:spLocks noGrp="1"/>
          </p:cNvSpPr>
          <p:nvPr>
            <p:ph type="body" sz="quarter" idx="35" hasCustomPrompt="1"/>
          </p:nvPr>
        </p:nvSpPr>
        <p:spPr>
          <a:xfrm>
            <a:off x="9296408" y="4568272"/>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3" name="Picture Placeholder 2"/>
          <p:cNvSpPr>
            <a:spLocks noGrp="1" noChangeAspect="1"/>
          </p:cNvSpPr>
          <p:nvPr>
            <p:ph type="pic" sz="quarter" idx="36" hasCustomPrompt="1"/>
          </p:nvPr>
        </p:nvSpPr>
        <p:spPr>
          <a:xfrm>
            <a:off x="-6727" y="-1"/>
            <a:ext cx="3066727" cy="1940777"/>
          </a:xfrm>
          <a:blipFill dpi="0" rotWithShape="1">
            <a:blip r:embed="rId2"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sp>
        <p:nvSpPr>
          <p:cNvPr id="32" name="Picture Placeholder 2"/>
          <p:cNvSpPr>
            <a:spLocks noGrp="1"/>
          </p:cNvSpPr>
          <p:nvPr>
            <p:ph type="pic" sz="quarter" idx="37" hasCustomPrompt="1"/>
          </p:nvPr>
        </p:nvSpPr>
        <p:spPr>
          <a:xfrm>
            <a:off x="6118163" y="3892426"/>
            <a:ext cx="3034170" cy="1949648"/>
          </a:xfrm>
          <a:blipFill dpi="0" rotWithShape="1">
            <a:blip r:embed="rId3"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sp>
        <p:nvSpPr>
          <p:cNvPr id="33" name="Picture Placeholder 2"/>
          <p:cNvSpPr>
            <a:spLocks noGrp="1"/>
          </p:cNvSpPr>
          <p:nvPr>
            <p:ph type="pic" sz="quarter" idx="38" hasCustomPrompt="1"/>
          </p:nvPr>
        </p:nvSpPr>
        <p:spPr>
          <a:xfrm>
            <a:off x="0" y="3888000"/>
            <a:ext cx="3061231" cy="1961850"/>
          </a:xfrm>
          <a:blipFill dpi="0" rotWithShape="1">
            <a:blip r:embed="rId4"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sp>
        <p:nvSpPr>
          <p:cNvPr id="34" name="Picture Placeholder 2"/>
          <p:cNvSpPr>
            <a:spLocks noGrp="1"/>
          </p:cNvSpPr>
          <p:nvPr>
            <p:ph type="pic" sz="quarter" idx="39" hasCustomPrompt="1"/>
          </p:nvPr>
        </p:nvSpPr>
        <p:spPr>
          <a:xfrm>
            <a:off x="3061829" y="1940776"/>
            <a:ext cx="3058171" cy="1947224"/>
          </a:xfrm>
          <a:blipFill dpi="0" rotWithShape="1">
            <a:blip r:embed="rId5"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sp>
        <p:nvSpPr>
          <p:cNvPr id="38" name="Picture Placeholder 2"/>
          <p:cNvSpPr>
            <a:spLocks noGrp="1"/>
          </p:cNvSpPr>
          <p:nvPr>
            <p:ph type="pic" sz="quarter" idx="40" hasCustomPrompt="1"/>
          </p:nvPr>
        </p:nvSpPr>
        <p:spPr>
          <a:xfrm>
            <a:off x="9157829" y="1936950"/>
            <a:ext cx="3034171" cy="1956661"/>
          </a:xfrm>
          <a:blipFill dpi="0" rotWithShape="1">
            <a:blip r:embed="rId6"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sp>
        <p:nvSpPr>
          <p:cNvPr id="40" name="Picture Placeholder 2"/>
          <p:cNvSpPr>
            <a:spLocks noGrp="1"/>
          </p:cNvSpPr>
          <p:nvPr>
            <p:ph type="pic" sz="quarter" idx="41" hasCustomPrompt="1"/>
          </p:nvPr>
        </p:nvSpPr>
        <p:spPr>
          <a:xfrm>
            <a:off x="6120001" y="-1"/>
            <a:ext cx="3042420" cy="1936951"/>
          </a:xfrm>
          <a:blipFill dpi="0" rotWithShape="1">
            <a:blip r:embed="rId7"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800">
                <a:solidFill>
                  <a:schemeClr val="bg1"/>
                </a:solidFill>
              </a:defRPr>
            </a:lvl1pPr>
          </a:lstStyle>
          <a:p>
            <a:r>
              <a:rPr lang="en-GB" dirty="0"/>
              <a:t>Click on icon to add different picture</a:t>
            </a:r>
          </a:p>
        </p:txBody>
      </p:sp>
      <p:pic>
        <p:nvPicPr>
          <p:cNvPr id="53" name="Picture 10"/>
          <p:cNvPicPr>
            <a:picLocks noChangeAspect="1"/>
          </p:cNvPicPr>
          <p:nvPr userDrawn="1"/>
        </p:nvPicPr>
        <p:blipFill rotWithShape="1">
          <a:blip r:embed="rId8" cstate="print">
            <a:extLst>
              <a:ext uri="{28A0092B-C50C-407E-A947-70E740481C1C}">
                <a14:useLocalDpi xmlns:a14="http://schemas.microsoft.com/office/drawing/2010/main" val="0"/>
              </a:ext>
            </a:extLst>
          </a:blip>
          <a:srcRect t="20535" b="20226"/>
          <a:stretch/>
        </p:blipFill>
        <p:spPr>
          <a:xfrm>
            <a:off x="9851049" y="5953418"/>
            <a:ext cx="2228555" cy="792088"/>
          </a:xfrm>
          <a:prstGeom prst="rect">
            <a:avLst/>
          </a:prstGeom>
        </p:spPr>
      </p:pic>
      <p:pic>
        <p:nvPicPr>
          <p:cNvPr id="54" name="Bildobjekt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77522" y="6183408"/>
            <a:ext cx="332108" cy="332108"/>
          </a:xfrm>
          <a:prstGeom prst="rect">
            <a:avLst/>
          </a:prstGeom>
        </p:spPr>
      </p:pic>
      <p:sp>
        <p:nvSpPr>
          <p:cNvPr id="55" name="textruta 13"/>
          <p:cNvSpPr txBox="1"/>
          <p:nvPr userDrawn="1"/>
        </p:nvSpPr>
        <p:spPr>
          <a:xfrm>
            <a:off x="242086" y="6180185"/>
            <a:ext cx="3528392" cy="338554"/>
          </a:xfrm>
          <a:prstGeom prst="rect">
            <a:avLst/>
          </a:prstGeom>
          <a:noFill/>
        </p:spPr>
        <p:txBody>
          <a:bodyPr wrap="square" rtlCol="0">
            <a:spAutoFit/>
          </a:bodyPr>
          <a:lstStyle/>
          <a:p>
            <a:pPr algn="l"/>
            <a:r>
              <a:rPr lang="sv-SE" sz="1600" dirty="0">
                <a:solidFill>
                  <a:schemeClr val="bg1"/>
                </a:solidFill>
              </a:rPr>
              <a:t>www.ieep.eu	@IEEP_eu</a:t>
            </a:r>
          </a:p>
        </p:txBody>
      </p:sp>
    </p:spTree>
    <p:extLst>
      <p:ext uri="{BB962C8B-B14F-4D97-AF65-F5344CB8AC3E}">
        <p14:creationId xmlns:p14="http://schemas.microsoft.com/office/powerpoint/2010/main" val="2056407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xes - fixed: blue layout">
    <p:spTree>
      <p:nvGrpSpPr>
        <p:cNvPr id="1" name=""/>
        <p:cNvGrpSpPr/>
        <p:nvPr/>
      </p:nvGrpSpPr>
      <p:grpSpPr>
        <a:xfrm>
          <a:off x="0" y="0"/>
          <a:ext cx="0" cy="0"/>
          <a:chOff x="0" y="0"/>
          <a:chExt cx="0" cy="0"/>
        </a:xfrm>
      </p:grpSpPr>
      <p:sp>
        <p:nvSpPr>
          <p:cNvPr id="6" name="Rektangel 5"/>
          <p:cNvSpPr/>
          <p:nvPr userDrawn="1"/>
        </p:nvSpPr>
        <p:spPr>
          <a:xfrm>
            <a:off x="0" y="5840925"/>
            <a:ext cx="12192000" cy="1017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Rektangel 6"/>
          <p:cNvSpPr/>
          <p:nvPr userDrawn="1"/>
        </p:nvSpPr>
        <p:spPr>
          <a:xfrm>
            <a:off x="0" y="0"/>
            <a:ext cx="3060000" cy="1944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Rektangel 8"/>
          <p:cNvSpPr/>
          <p:nvPr userDrawn="1"/>
        </p:nvSpPr>
        <p:spPr>
          <a:xfrm>
            <a:off x="3061829" y="0"/>
            <a:ext cx="3060000" cy="1944000"/>
          </a:xfrm>
          <a:prstGeom prst="rect">
            <a:avLst/>
          </a:prstGeom>
          <a:solidFill>
            <a:srgbClr val="548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p:cNvSpPr/>
          <p:nvPr userDrawn="1"/>
        </p:nvSpPr>
        <p:spPr>
          <a:xfrm>
            <a:off x="6096000" y="0"/>
            <a:ext cx="3060000" cy="19440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p:cNvSpPr/>
          <p:nvPr userDrawn="1"/>
        </p:nvSpPr>
        <p:spPr>
          <a:xfrm>
            <a:off x="9156000" y="0"/>
            <a:ext cx="3042727" cy="1944000"/>
          </a:xfrm>
          <a:prstGeom prst="rect">
            <a:avLst/>
          </a:prstGeom>
          <a:solidFill>
            <a:srgbClr val="7D9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Rektangel 11"/>
          <p:cNvSpPr/>
          <p:nvPr userDrawn="1"/>
        </p:nvSpPr>
        <p:spPr>
          <a:xfrm>
            <a:off x="0" y="1944000"/>
            <a:ext cx="3060000" cy="1944000"/>
          </a:xfrm>
          <a:prstGeom prst="rect">
            <a:avLst/>
          </a:prstGeom>
          <a:solidFill>
            <a:srgbClr val="617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p:cNvSpPr/>
          <p:nvPr userDrawn="1"/>
        </p:nvSpPr>
        <p:spPr>
          <a:xfrm>
            <a:off x="0" y="3885413"/>
            <a:ext cx="3060000" cy="1955512"/>
          </a:xfrm>
          <a:prstGeom prst="rect">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p:cNvSpPr/>
          <p:nvPr userDrawn="1"/>
        </p:nvSpPr>
        <p:spPr>
          <a:xfrm>
            <a:off x="6094172" y="3885413"/>
            <a:ext cx="3060000" cy="1955512"/>
          </a:xfrm>
          <a:prstGeom prst="rect">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p:cNvSpPr/>
          <p:nvPr userDrawn="1"/>
        </p:nvSpPr>
        <p:spPr>
          <a:xfrm>
            <a:off x="9152342" y="3885413"/>
            <a:ext cx="3046385" cy="19555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p:cNvSpPr/>
          <p:nvPr userDrawn="1"/>
        </p:nvSpPr>
        <p:spPr>
          <a:xfrm>
            <a:off x="3060000" y="1944000"/>
            <a:ext cx="3060000" cy="1950891"/>
          </a:xfrm>
          <a:prstGeom prst="rect">
            <a:avLst/>
          </a:prstGeom>
          <a:blipFill>
            <a:blip r:embed="rId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p:cNvSpPr/>
          <p:nvPr userDrawn="1"/>
        </p:nvSpPr>
        <p:spPr>
          <a:xfrm>
            <a:off x="6094171" y="1942707"/>
            <a:ext cx="3079102" cy="19427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p:cNvSpPr/>
          <p:nvPr userDrawn="1"/>
        </p:nvSpPr>
        <p:spPr>
          <a:xfrm>
            <a:off x="9156000" y="1942707"/>
            <a:ext cx="3049615" cy="1944000"/>
          </a:xfrm>
          <a:prstGeom prst="rect">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p:cNvSpPr/>
          <p:nvPr userDrawn="1"/>
        </p:nvSpPr>
        <p:spPr>
          <a:xfrm>
            <a:off x="3060000" y="3885413"/>
            <a:ext cx="3034171" cy="195551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Platshållare för text 38"/>
          <p:cNvSpPr>
            <a:spLocks noGrp="1"/>
          </p:cNvSpPr>
          <p:nvPr>
            <p:ph type="body" sz="quarter" idx="24" hasCustomPrompt="1"/>
          </p:nvPr>
        </p:nvSpPr>
        <p:spPr>
          <a:xfrm>
            <a:off x="127460" y="2094130"/>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1" name="Platshållare för text 38"/>
          <p:cNvSpPr>
            <a:spLocks noGrp="1"/>
          </p:cNvSpPr>
          <p:nvPr>
            <p:ph type="body" sz="quarter" idx="25" hasCustomPrompt="1"/>
          </p:nvPr>
        </p:nvSpPr>
        <p:spPr>
          <a:xfrm>
            <a:off x="127460" y="2601813"/>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2" name="Platshållare för text 38"/>
          <p:cNvSpPr>
            <a:spLocks noGrp="1"/>
          </p:cNvSpPr>
          <p:nvPr>
            <p:ph type="body" sz="quarter" idx="26" hasCustomPrompt="1"/>
          </p:nvPr>
        </p:nvSpPr>
        <p:spPr>
          <a:xfrm>
            <a:off x="3164227" y="152381"/>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3" name="Platshållare för text 38"/>
          <p:cNvSpPr>
            <a:spLocks noGrp="1"/>
          </p:cNvSpPr>
          <p:nvPr>
            <p:ph type="body" sz="quarter" idx="27" hasCustomPrompt="1"/>
          </p:nvPr>
        </p:nvSpPr>
        <p:spPr>
          <a:xfrm>
            <a:off x="3164227" y="660064"/>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4" name="Platshållare för text 38"/>
          <p:cNvSpPr>
            <a:spLocks noGrp="1"/>
          </p:cNvSpPr>
          <p:nvPr>
            <p:ph type="body" sz="quarter" idx="28" hasCustomPrompt="1"/>
          </p:nvPr>
        </p:nvSpPr>
        <p:spPr>
          <a:xfrm>
            <a:off x="3164227" y="4078504"/>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5" name="Platshållare för text 38"/>
          <p:cNvSpPr>
            <a:spLocks noGrp="1"/>
          </p:cNvSpPr>
          <p:nvPr>
            <p:ph type="body" sz="quarter" idx="29" hasCustomPrompt="1"/>
          </p:nvPr>
        </p:nvSpPr>
        <p:spPr>
          <a:xfrm>
            <a:off x="3164227" y="4586187"/>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6" name="Platshållare för text 38"/>
          <p:cNvSpPr>
            <a:spLocks noGrp="1"/>
          </p:cNvSpPr>
          <p:nvPr>
            <p:ph type="body" sz="quarter" idx="30" hasCustomPrompt="1"/>
          </p:nvPr>
        </p:nvSpPr>
        <p:spPr>
          <a:xfrm>
            <a:off x="9264352" y="152381"/>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7" name="Platshållare för text 38"/>
          <p:cNvSpPr>
            <a:spLocks noGrp="1"/>
          </p:cNvSpPr>
          <p:nvPr>
            <p:ph type="body" sz="quarter" idx="31" hasCustomPrompt="1"/>
          </p:nvPr>
        </p:nvSpPr>
        <p:spPr>
          <a:xfrm>
            <a:off x="9264352" y="660064"/>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8" name="Platshållare för text 38"/>
          <p:cNvSpPr>
            <a:spLocks noGrp="1"/>
          </p:cNvSpPr>
          <p:nvPr>
            <p:ph type="body" sz="quarter" idx="32" hasCustomPrompt="1"/>
          </p:nvPr>
        </p:nvSpPr>
        <p:spPr>
          <a:xfrm>
            <a:off x="6233778" y="2094130"/>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9" name="Platshållare för text 38"/>
          <p:cNvSpPr>
            <a:spLocks noGrp="1"/>
          </p:cNvSpPr>
          <p:nvPr>
            <p:ph type="body" sz="quarter" idx="33" hasCustomPrompt="1"/>
          </p:nvPr>
        </p:nvSpPr>
        <p:spPr>
          <a:xfrm>
            <a:off x="6233778" y="2601813"/>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50" name="Platshållare för text 38"/>
          <p:cNvSpPr>
            <a:spLocks noGrp="1"/>
          </p:cNvSpPr>
          <p:nvPr>
            <p:ph type="body" sz="quarter" idx="34" hasCustomPrompt="1"/>
          </p:nvPr>
        </p:nvSpPr>
        <p:spPr>
          <a:xfrm>
            <a:off x="9296408" y="4060589"/>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51" name="Platshållare för text 38"/>
          <p:cNvSpPr>
            <a:spLocks noGrp="1"/>
          </p:cNvSpPr>
          <p:nvPr>
            <p:ph type="body" sz="quarter" idx="35" hasCustomPrompt="1"/>
          </p:nvPr>
        </p:nvSpPr>
        <p:spPr>
          <a:xfrm>
            <a:off x="9296408" y="4568272"/>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pic>
        <p:nvPicPr>
          <p:cNvPr id="31" name="Picture 10"/>
          <p:cNvPicPr>
            <a:picLocks noChangeAspect="1"/>
          </p:cNvPicPr>
          <p:nvPr userDrawn="1"/>
        </p:nvPicPr>
        <p:blipFill rotWithShape="1">
          <a:blip r:embed="rId8" cstate="print">
            <a:extLst>
              <a:ext uri="{28A0092B-C50C-407E-A947-70E740481C1C}">
                <a14:useLocalDpi xmlns:a14="http://schemas.microsoft.com/office/drawing/2010/main" val="0"/>
              </a:ext>
            </a:extLst>
          </a:blip>
          <a:srcRect t="20535" b="20226"/>
          <a:stretch/>
        </p:blipFill>
        <p:spPr>
          <a:xfrm>
            <a:off x="9851049" y="5953418"/>
            <a:ext cx="2228555" cy="792088"/>
          </a:xfrm>
          <a:prstGeom prst="rect">
            <a:avLst/>
          </a:prstGeom>
        </p:spPr>
      </p:pic>
      <p:pic>
        <p:nvPicPr>
          <p:cNvPr id="32" name="Bildobjekt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77522" y="6183408"/>
            <a:ext cx="332108" cy="332108"/>
          </a:xfrm>
          <a:prstGeom prst="rect">
            <a:avLst/>
          </a:prstGeom>
        </p:spPr>
      </p:pic>
      <p:sp>
        <p:nvSpPr>
          <p:cNvPr id="33" name="textruta 13"/>
          <p:cNvSpPr txBox="1"/>
          <p:nvPr userDrawn="1"/>
        </p:nvSpPr>
        <p:spPr>
          <a:xfrm>
            <a:off x="242086" y="6180185"/>
            <a:ext cx="3528392" cy="338554"/>
          </a:xfrm>
          <a:prstGeom prst="rect">
            <a:avLst/>
          </a:prstGeom>
          <a:noFill/>
        </p:spPr>
        <p:txBody>
          <a:bodyPr wrap="square" rtlCol="0">
            <a:spAutoFit/>
          </a:bodyPr>
          <a:lstStyle/>
          <a:p>
            <a:pPr algn="l"/>
            <a:r>
              <a:rPr lang="sv-SE" sz="1600" dirty="0">
                <a:solidFill>
                  <a:schemeClr val="bg1"/>
                </a:solidFill>
              </a:rPr>
              <a:t>www.ieep.eu	@IEEP_eu</a:t>
            </a:r>
          </a:p>
        </p:txBody>
      </p:sp>
    </p:spTree>
    <p:extLst>
      <p:ext uri="{BB962C8B-B14F-4D97-AF65-F5344CB8AC3E}">
        <p14:creationId xmlns:p14="http://schemas.microsoft.com/office/powerpoint/2010/main" val="2034280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xes - fixed: green layout">
    <p:spTree>
      <p:nvGrpSpPr>
        <p:cNvPr id="1" name=""/>
        <p:cNvGrpSpPr/>
        <p:nvPr/>
      </p:nvGrpSpPr>
      <p:grpSpPr>
        <a:xfrm>
          <a:off x="0" y="0"/>
          <a:ext cx="0" cy="0"/>
          <a:chOff x="0" y="0"/>
          <a:chExt cx="0" cy="0"/>
        </a:xfrm>
      </p:grpSpPr>
      <p:sp>
        <p:nvSpPr>
          <p:cNvPr id="6" name="Rektangel 5"/>
          <p:cNvSpPr/>
          <p:nvPr userDrawn="1"/>
        </p:nvSpPr>
        <p:spPr>
          <a:xfrm>
            <a:off x="0" y="5840925"/>
            <a:ext cx="12192000" cy="1017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Rektangel 6"/>
          <p:cNvSpPr/>
          <p:nvPr userDrawn="1"/>
        </p:nvSpPr>
        <p:spPr>
          <a:xfrm>
            <a:off x="0" y="0"/>
            <a:ext cx="3060000" cy="1944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 name="Rektangel 9"/>
          <p:cNvSpPr/>
          <p:nvPr userDrawn="1"/>
        </p:nvSpPr>
        <p:spPr>
          <a:xfrm>
            <a:off x="6096000" y="0"/>
            <a:ext cx="3060000" cy="1944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p:cNvSpPr/>
          <p:nvPr userDrawn="1"/>
        </p:nvSpPr>
        <p:spPr>
          <a:xfrm>
            <a:off x="9156000" y="0"/>
            <a:ext cx="3034171" cy="194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Rektangel 11"/>
          <p:cNvSpPr/>
          <p:nvPr userDrawn="1"/>
        </p:nvSpPr>
        <p:spPr>
          <a:xfrm>
            <a:off x="0" y="1944000"/>
            <a:ext cx="3060000" cy="194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p:cNvSpPr/>
          <p:nvPr userDrawn="1"/>
        </p:nvSpPr>
        <p:spPr>
          <a:xfrm>
            <a:off x="3061829" y="0"/>
            <a:ext cx="3051444" cy="19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p:cNvSpPr/>
          <p:nvPr userDrawn="1"/>
        </p:nvSpPr>
        <p:spPr>
          <a:xfrm>
            <a:off x="0" y="3885413"/>
            <a:ext cx="3060000" cy="1955512"/>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p:cNvSpPr/>
          <p:nvPr userDrawn="1"/>
        </p:nvSpPr>
        <p:spPr>
          <a:xfrm>
            <a:off x="6111444" y="3885413"/>
            <a:ext cx="3042727" cy="1955512"/>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p:cNvSpPr/>
          <p:nvPr userDrawn="1"/>
        </p:nvSpPr>
        <p:spPr>
          <a:xfrm>
            <a:off x="9154172" y="3885413"/>
            <a:ext cx="3044556" cy="19555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p:cNvSpPr/>
          <p:nvPr userDrawn="1"/>
        </p:nvSpPr>
        <p:spPr>
          <a:xfrm>
            <a:off x="3060000" y="1944000"/>
            <a:ext cx="3060000" cy="1950891"/>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p:cNvSpPr/>
          <p:nvPr userDrawn="1"/>
        </p:nvSpPr>
        <p:spPr>
          <a:xfrm>
            <a:off x="3060000" y="3885413"/>
            <a:ext cx="3051444" cy="195551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p:cNvSpPr/>
          <p:nvPr userDrawn="1"/>
        </p:nvSpPr>
        <p:spPr>
          <a:xfrm>
            <a:off x="9156000" y="1942707"/>
            <a:ext cx="3042728" cy="1944000"/>
          </a:xfrm>
          <a:prstGeom prst="rect">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Platshållare för text 38"/>
          <p:cNvSpPr>
            <a:spLocks noGrp="1"/>
          </p:cNvSpPr>
          <p:nvPr>
            <p:ph type="body" sz="quarter" idx="24" hasCustomPrompt="1"/>
          </p:nvPr>
        </p:nvSpPr>
        <p:spPr>
          <a:xfrm>
            <a:off x="127460" y="2094130"/>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18" name="Rektangel 17"/>
          <p:cNvSpPr/>
          <p:nvPr userDrawn="1"/>
        </p:nvSpPr>
        <p:spPr>
          <a:xfrm>
            <a:off x="6113273" y="1942707"/>
            <a:ext cx="3042727" cy="19427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Platshållare för text 38"/>
          <p:cNvSpPr>
            <a:spLocks noGrp="1"/>
          </p:cNvSpPr>
          <p:nvPr>
            <p:ph type="body" sz="quarter" idx="25" hasCustomPrompt="1"/>
          </p:nvPr>
        </p:nvSpPr>
        <p:spPr>
          <a:xfrm>
            <a:off x="127460" y="2601813"/>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2" name="Platshållare för text 38"/>
          <p:cNvSpPr>
            <a:spLocks noGrp="1"/>
          </p:cNvSpPr>
          <p:nvPr>
            <p:ph type="body" sz="quarter" idx="26" hasCustomPrompt="1"/>
          </p:nvPr>
        </p:nvSpPr>
        <p:spPr>
          <a:xfrm>
            <a:off x="3164227" y="152381"/>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3" name="Platshållare för text 38"/>
          <p:cNvSpPr>
            <a:spLocks noGrp="1"/>
          </p:cNvSpPr>
          <p:nvPr>
            <p:ph type="body" sz="quarter" idx="27" hasCustomPrompt="1"/>
          </p:nvPr>
        </p:nvSpPr>
        <p:spPr>
          <a:xfrm>
            <a:off x="3164227" y="660064"/>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4" name="Platshållare för text 38"/>
          <p:cNvSpPr>
            <a:spLocks noGrp="1"/>
          </p:cNvSpPr>
          <p:nvPr>
            <p:ph type="body" sz="quarter" idx="28" hasCustomPrompt="1"/>
          </p:nvPr>
        </p:nvSpPr>
        <p:spPr>
          <a:xfrm>
            <a:off x="3164227" y="4078504"/>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5" name="Platshållare för text 38"/>
          <p:cNvSpPr>
            <a:spLocks noGrp="1"/>
          </p:cNvSpPr>
          <p:nvPr>
            <p:ph type="body" sz="quarter" idx="29" hasCustomPrompt="1"/>
          </p:nvPr>
        </p:nvSpPr>
        <p:spPr>
          <a:xfrm>
            <a:off x="3164227" y="4586187"/>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6" name="Platshållare för text 38"/>
          <p:cNvSpPr>
            <a:spLocks noGrp="1"/>
          </p:cNvSpPr>
          <p:nvPr>
            <p:ph type="body" sz="quarter" idx="30" hasCustomPrompt="1"/>
          </p:nvPr>
        </p:nvSpPr>
        <p:spPr>
          <a:xfrm>
            <a:off x="9264352" y="152381"/>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7" name="Platshållare för text 38"/>
          <p:cNvSpPr>
            <a:spLocks noGrp="1"/>
          </p:cNvSpPr>
          <p:nvPr>
            <p:ph type="body" sz="quarter" idx="31" hasCustomPrompt="1"/>
          </p:nvPr>
        </p:nvSpPr>
        <p:spPr>
          <a:xfrm>
            <a:off x="9264352" y="660064"/>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8" name="Platshållare för text 38"/>
          <p:cNvSpPr>
            <a:spLocks noGrp="1"/>
          </p:cNvSpPr>
          <p:nvPr>
            <p:ph type="body" sz="quarter" idx="32" hasCustomPrompt="1"/>
          </p:nvPr>
        </p:nvSpPr>
        <p:spPr>
          <a:xfrm>
            <a:off x="6233778" y="2094130"/>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9" name="Platshållare för text 38"/>
          <p:cNvSpPr>
            <a:spLocks noGrp="1"/>
          </p:cNvSpPr>
          <p:nvPr>
            <p:ph type="body" sz="quarter" idx="33" hasCustomPrompt="1"/>
          </p:nvPr>
        </p:nvSpPr>
        <p:spPr>
          <a:xfrm>
            <a:off x="6233778" y="2601813"/>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50" name="Platshållare för text 38"/>
          <p:cNvSpPr>
            <a:spLocks noGrp="1"/>
          </p:cNvSpPr>
          <p:nvPr>
            <p:ph type="body" sz="quarter" idx="34" hasCustomPrompt="1"/>
          </p:nvPr>
        </p:nvSpPr>
        <p:spPr>
          <a:xfrm>
            <a:off x="9296408" y="4060589"/>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51" name="Platshållare för text 38"/>
          <p:cNvSpPr>
            <a:spLocks noGrp="1"/>
          </p:cNvSpPr>
          <p:nvPr>
            <p:ph type="body" sz="quarter" idx="35" hasCustomPrompt="1"/>
          </p:nvPr>
        </p:nvSpPr>
        <p:spPr>
          <a:xfrm>
            <a:off x="9296408" y="4568272"/>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pic>
        <p:nvPicPr>
          <p:cNvPr id="31" name="Picture 10"/>
          <p:cNvPicPr>
            <a:picLocks noChangeAspect="1"/>
          </p:cNvPicPr>
          <p:nvPr userDrawn="1"/>
        </p:nvPicPr>
        <p:blipFill rotWithShape="1">
          <a:blip r:embed="rId8" cstate="print">
            <a:extLst>
              <a:ext uri="{28A0092B-C50C-407E-A947-70E740481C1C}">
                <a14:useLocalDpi xmlns:a14="http://schemas.microsoft.com/office/drawing/2010/main" val="0"/>
              </a:ext>
            </a:extLst>
          </a:blip>
          <a:srcRect t="20535" b="20226"/>
          <a:stretch/>
        </p:blipFill>
        <p:spPr>
          <a:xfrm>
            <a:off x="9851049" y="5953418"/>
            <a:ext cx="2228555" cy="792088"/>
          </a:xfrm>
          <a:prstGeom prst="rect">
            <a:avLst/>
          </a:prstGeom>
        </p:spPr>
      </p:pic>
      <p:pic>
        <p:nvPicPr>
          <p:cNvPr id="32" name="Bildobjekt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77522" y="6183408"/>
            <a:ext cx="332108" cy="332108"/>
          </a:xfrm>
          <a:prstGeom prst="rect">
            <a:avLst/>
          </a:prstGeom>
        </p:spPr>
      </p:pic>
      <p:sp>
        <p:nvSpPr>
          <p:cNvPr id="33" name="textruta 13"/>
          <p:cNvSpPr txBox="1"/>
          <p:nvPr userDrawn="1"/>
        </p:nvSpPr>
        <p:spPr>
          <a:xfrm>
            <a:off x="242086" y="6180185"/>
            <a:ext cx="3528392" cy="338554"/>
          </a:xfrm>
          <a:prstGeom prst="rect">
            <a:avLst/>
          </a:prstGeom>
          <a:noFill/>
        </p:spPr>
        <p:txBody>
          <a:bodyPr wrap="square" rtlCol="0">
            <a:spAutoFit/>
          </a:bodyPr>
          <a:lstStyle/>
          <a:p>
            <a:pPr algn="l"/>
            <a:r>
              <a:rPr lang="sv-SE" sz="1600" dirty="0">
                <a:solidFill>
                  <a:schemeClr val="bg1"/>
                </a:solidFill>
              </a:rPr>
              <a:t>www.ieep.eu	@IEEP_eu</a:t>
            </a:r>
          </a:p>
        </p:txBody>
      </p:sp>
    </p:spTree>
    <p:extLst>
      <p:ext uri="{BB962C8B-B14F-4D97-AF65-F5344CB8AC3E}">
        <p14:creationId xmlns:p14="http://schemas.microsoft.com/office/powerpoint/2010/main" val="953716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xes - fixed: red layout">
    <p:spTree>
      <p:nvGrpSpPr>
        <p:cNvPr id="1" name=""/>
        <p:cNvGrpSpPr/>
        <p:nvPr/>
      </p:nvGrpSpPr>
      <p:grpSpPr>
        <a:xfrm>
          <a:off x="0" y="0"/>
          <a:ext cx="0" cy="0"/>
          <a:chOff x="0" y="0"/>
          <a:chExt cx="0" cy="0"/>
        </a:xfrm>
      </p:grpSpPr>
      <p:sp>
        <p:nvSpPr>
          <p:cNvPr id="6" name="Rektangel 5"/>
          <p:cNvSpPr/>
          <p:nvPr userDrawn="1"/>
        </p:nvSpPr>
        <p:spPr>
          <a:xfrm>
            <a:off x="0" y="5840925"/>
            <a:ext cx="12192000" cy="1017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 name="Rektangel 9"/>
          <p:cNvSpPr/>
          <p:nvPr userDrawn="1"/>
        </p:nvSpPr>
        <p:spPr>
          <a:xfrm>
            <a:off x="6096000" y="0"/>
            <a:ext cx="3060000" cy="1944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p:cNvSpPr/>
          <p:nvPr userDrawn="1"/>
        </p:nvSpPr>
        <p:spPr>
          <a:xfrm>
            <a:off x="0" y="0"/>
            <a:ext cx="3060000" cy="1944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Rektangel 8"/>
          <p:cNvSpPr/>
          <p:nvPr userDrawn="1"/>
        </p:nvSpPr>
        <p:spPr>
          <a:xfrm>
            <a:off x="3061828" y="0"/>
            <a:ext cx="3058169" cy="19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p:cNvSpPr/>
          <p:nvPr userDrawn="1"/>
        </p:nvSpPr>
        <p:spPr>
          <a:xfrm>
            <a:off x="9156000" y="0"/>
            <a:ext cx="3034171" cy="194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Rektangel 11"/>
          <p:cNvSpPr/>
          <p:nvPr userDrawn="1"/>
        </p:nvSpPr>
        <p:spPr>
          <a:xfrm>
            <a:off x="0" y="1944000"/>
            <a:ext cx="3060000" cy="1944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p:cNvSpPr/>
          <p:nvPr userDrawn="1"/>
        </p:nvSpPr>
        <p:spPr>
          <a:xfrm>
            <a:off x="0" y="3885413"/>
            <a:ext cx="3060000" cy="1955512"/>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p:cNvSpPr/>
          <p:nvPr userDrawn="1"/>
        </p:nvSpPr>
        <p:spPr>
          <a:xfrm>
            <a:off x="3060000" y="3885413"/>
            <a:ext cx="3060000" cy="195551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p:cNvSpPr/>
          <p:nvPr userDrawn="1"/>
        </p:nvSpPr>
        <p:spPr>
          <a:xfrm>
            <a:off x="6120000" y="3885413"/>
            <a:ext cx="3036000" cy="1955512"/>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p:cNvSpPr/>
          <p:nvPr userDrawn="1"/>
        </p:nvSpPr>
        <p:spPr>
          <a:xfrm>
            <a:off x="9156000" y="3892463"/>
            <a:ext cx="3042728" cy="19484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p:cNvSpPr/>
          <p:nvPr userDrawn="1"/>
        </p:nvSpPr>
        <p:spPr>
          <a:xfrm>
            <a:off x="3060000" y="1944000"/>
            <a:ext cx="3060000" cy="1950891"/>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p:cNvSpPr/>
          <p:nvPr userDrawn="1"/>
        </p:nvSpPr>
        <p:spPr>
          <a:xfrm>
            <a:off x="6119999" y="1942707"/>
            <a:ext cx="3053273" cy="194975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p:cNvSpPr/>
          <p:nvPr userDrawn="1"/>
        </p:nvSpPr>
        <p:spPr>
          <a:xfrm>
            <a:off x="9156000" y="1942706"/>
            <a:ext cx="3034171" cy="1949755"/>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Platshållare för text 38"/>
          <p:cNvSpPr>
            <a:spLocks noGrp="1"/>
          </p:cNvSpPr>
          <p:nvPr>
            <p:ph type="body" sz="quarter" idx="24" hasCustomPrompt="1"/>
          </p:nvPr>
        </p:nvSpPr>
        <p:spPr>
          <a:xfrm>
            <a:off x="127460" y="2094130"/>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1" name="Platshållare för text 38"/>
          <p:cNvSpPr>
            <a:spLocks noGrp="1"/>
          </p:cNvSpPr>
          <p:nvPr>
            <p:ph type="body" sz="quarter" idx="25" hasCustomPrompt="1"/>
          </p:nvPr>
        </p:nvSpPr>
        <p:spPr>
          <a:xfrm>
            <a:off x="127460" y="2601813"/>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2" name="Platshållare för text 38"/>
          <p:cNvSpPr>
            <a:spLocks noGrp="1"/>
          </p:cNvSpPr>
          <p:nvPr>
            <p:ph type="body" sz="quarter" idx="26" hasCustomPrompt="1"/>
          </p:nvPr>
        </p:nvSpPr>
        <p:spPr>
          <a:xfrm>
            <a:off x="3164227" y="152381"/>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3" name="Platshållare för text 38"/>
          <p:cNvSpPr>
            <a:spLocks noGrp="1"/>
          </p:cNvSpPr>
          <p:nvPr>
            <p:ph type="body" sz="quarter" idx="27" hasCustomPrompt="1"/>
          </p:nvPr>
        </p:nvSpPr>
        <p:spPr>
          <a:xfrm>
            <a:off x="3164227" y="660064"/>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4" name="Platshållare för text 38"/>
          <p:cNvSpPr>
            <a:spLocks noGrp="1"/>
          </p:cNvSpPr>
          <p:nvPr>
            <p:ph type="body" sz="quarter" idx="28" hasCustomPrompt="1"/>
          </p:nvPr>
        </p:nvSpPr>
        <p:spPr>
          <a:xfrm>
            <a:off x="3164227" y="4078504"/>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5" name="Platshållare för text 38"/>
          <p:cNvSpPr>
            <a:spLocks noGrp="1"/>
          </p:cNvSpPr>
          <p:nvPr>
            <p:ph type="body" sz="quarter" idx="29" hasCustomPrompt="1"/>
          </p:nvPr>
        </p:nvSpPr>
        <p:spPr>
          <a:xfrm>
            <a:off x="3164227" y="4586187"/>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6" name="Platshållare för text 38"/>
          <p:cNvSpPr>
            <a:spLocks noGrp="1"/>
          </p:cNvSpPr>
          <p:nvPr>
            <p:ph type="body" sz="quarter" idx="30" hasCustomPrompt="1"/>
          </p:nvPr>
        </p:nvSpPr>
        <p:spPr>
          <a:xfrm>
            <a:off x="9264352" y="152381"/>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7" name="Platshållare för text 38"/>
          <p:cNvSpPr>
            <a:spLocks noGrp="1"/>
          </p:cNvSpPr>
          <p:nvPr>
            <p:ph type="body" sz="quarter" idx="31" hasCustomPrompt="1"/>
          </p:nvPr>
        </p:nvSpPr>
        <p:spPr>
          <a:xfrm>
            <a:off x="9264352" y="660064"/>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48" name="Platshållare för text 38"/>
          <p:cNvSpPr>
            <a:spLocks noGrp="1"/>
          </p:cNvSpPr>
          <p:nvPr>
            <p:ph type="body" sz="quarter" idx="32" hasCustomPrompt="1"/>
          </p:nvPr>
        </p:nvSpPr>
        <p:spPr>
          <a:xfrm>
            <a:off x="6233778" y="2094130"/>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49" name="Platshållare för text 38"/>
          <p:cNvSpPr>
            <a:spLocks noGrp="1"/>
          </p:cNvSpPr>
          <p:nvPr>
            <p:ph type="body" sz="quarter" idx="33" hasCustomPrompt="1"/>
          </p:nvPr>
        </p:nvSpPr>
        <p:spPr>
          <a:xfrm>
            <a:off x="6233778" y="2601813"/>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sp>
        <p:nvSpPr>
          <p:cNvPr id="50" name="Platshållare för text 38"/>
          <p:cNvSpPr>
            <a:spLocks noGrp="1"/>
          </p:cNvSpPr>
          <p:nvPr>
            <p:ph type="body" sz="quarter" idx="34" hasCustomPrompt="1"/>
          </p:nvPr>
        </p:nvSpPr>
        <p:spPr>
          <a:xfrm>
            <a:off x="9296408" y="4060589"/>
            <a:ext cx="2825717" cy="503312"/>
          </a:xfrm>
        </p:spPr>
        <p:txBody>
          <a:bodyPr>
            <a:normAutofit/>
          </a:bodyPr>
          <a:lstStyle>
            <a:lvl1pPr marL="0" indent="0" algn="ctr">
              <a:buNone/>
              <a:defRPr sz="2000" baseline="0">
                <a:solidFill>
                  <a:schemeClr val="bg1"/>
                </a:solidFill>
              </a:defRPr>
            </a:lvl1pPr>
          </a:lstStyle>
          <a:p>
            <a:pPr lvl="0"/>
            <a:r>
              <a:rPr lang="sv-SE" dirty="0" err="1"/>
              <a:t>Bullet</a:t>
            </a:r>
            <a:r>
              <a:rPr lang="sv-SE" dirty="0"/>
              <a:t> </a:t>
            </a:r>
            <a:r>
              <a:rPr lang="sv-SE" dirty="0" err="1"/>
              <a:t>point</a:t>
            </a:r>
            <a:r>
              <a:rPr lang="sv-SE" dirty="0"/>
              <a:t> </a:t>
            </a:r>
            <a:r>
              <a:rPr lang="sv-SE" dirty="0" err="1"/>
              <a:t>name</a:t>
            </a:r>
            <a:endParaRPr lang="sv-SE" dirty="0"/>
          </a:p>
        </p:txBody>
      </p:sp>
      <p:sp>
        <p:nvSpPr>
          <p:cNvPr id="51" name="Platshållare för text 38"/>
          <p:cNvSpPr>
            <a:spLocks noGrp="1"/>
          </p:cNvSpPr>
          <p:nvPr>
            <p:ph type="body" sz="quarter" idx="35" hasCustomPrompt="1"/>
          </p:nvPr>
        </p:nvSpPr>
        <p:spPr>
          <a:xfrm>
            <a:off x="9296408" y="4568272"/>
            <a:ext cx="2825717" cy="1075747"/>
          </a:xfrm>
        </p:spPr>
        <p:txBody>
          <a:bodyPr>
            <a:normAutofit/>
          </a:bodyPr>
          <a:lstStyle>
            <a:lvl1pPr marL="0" indent="0" algn="ctr">
              <a:buNone/>
              <a:defRPr sz="1600" baseline="0">
                <a:solidFill>
                  <a:schemeClr val="bg1"/>
                </a:solidFill>
              </a:defRPr>
            </a:lvl1pPr>
          </a:lstStyle>
          <a:p>
            <a:pPr lvl="0"/>
            <a:r>
              <a:rPr lang="sv-SE" dirty="0" err="1"/>
              <a:t>More</a:t>
            </a:r>
            <a:r>
              <a:rPr lang="sv-SE" dirty="0"/>
              <a:t> information </a:t>
            </a:r>
            <a:r>
              <a:rPr lang="sv-SE" dirty="0" err="1"/>
              <a:t>about</a:t>
            </a:r>
            <a:r>
              <a:rPr lang="sv-SE" dirty="0"/>
              <a:t> the </a:t>
            </a:r>
            <a:r>
              <a:rPr lang="sv-SE" dirty="0" err="1"/>
              <a:t>bullet</a:t>
            </a:r>
            <a:r>
              <a:rPr lang="sv-SE" dirty="0"/>
              <a:t> </a:t>
            </a:r>
            <a:r>
              <a:rPr lang="sv-SE" dirty="0" err="1"/>
              <a:t>point</a:t>
            </a:r>
            <a:r>
              <a:rPr lang="sv-SE" dirty="0"/>
              <a:t>, </a:t>
            </a:r>
            <a:r>
              <a:rPr lang="sv-SE" dirty="0" err="1"/>
              <a:t>if</a:t>
            </a:r>
            <a:r>
              <a:rPr lang="sv-SE" dirty="0"/>
              <a:t> </a:t>
            </a:r>
            <a:r>
              <a:rPr lang="sv-SE" dirty="0" err="1"/>
              <a:t>applicable</a:t>
            </a:r>
            <a:r>
              <a:rPr lang="sv-SE" dirty="0"/>
              <a:t>.</a:t>
            </a:r>
          </a:p>
        </p:txBody>
      </p:sp>
      <p:pic>
        <p:nvPicPr>
          <p:cNvPr id="31" name="Picture 10"/>
          <p:cNvPicPr>
            <a:picLocks noChangeAspect="1"/>
          </p:cNvPicPr>
          <p:nvPr userDrawn="1"/>
        </p:nvPicPr>
        <p:blipFill rotWithShape="1">
          <a:blip r:embed="rId8" cstate="print">
            <a:extLst>
              <a:ext uri="{28A0092B-C50C-407E-A947-70E740481C1C}">
                <a14:useLocalDpi xmlns:a14="http://schemas.microsoft.com/office/drawing/2010/main" val="0"/>
              </a:ext>
            </a:extLst>
          </a:blip>
          <a:srcRect t="20535" b="20226"/>
          <a:stretch/>
        </p:blipFill>
        <p:spPr>
          <a:xfrm>
            <a:off x="9851049" y="5953418"/>
            <a:ext cx="2228555" cy="792088"/>
          </a:xfrm>
          <a:prstGeom prst="rect">
            <a:avLst/>
          </a:prstGeom>
        </p:spPr>
      </p:pic>
      <p:pic>
        <p:nvPicPr>
          <p:cNvPr id="32" name="Bildobjekt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77522" y="6183408"/>
            <a:ext cx="332108" cy="332108"/>
          </a:xfrm>
          <a:prstGeom prst="rect">
            <a:avLst/>
          </a:prstGeom>
        </p:spPr>
      </p:pic>
      <p:sp>
        <p:nvSpPr>
          <p:cNvPr id="33" name="textruta 13"/>
          <p:cNvSpPr txBox="1"/>
          <p:nvPr userDrawn="1"/>
        </p:nvSpPr>
        <p:spPr>
          <a:xfrm>
            <a:off x="242086" y="6180185"/>
            <a:ext cx="3528392" cy="338554"/>
          </a:xfrm>
          <a:prstGeom prst="rect">
            <a:avLst/>
          </a:prstGeom>
          <a:noFill/>
        </p:spPr>
        <p:txBody>
          <a:bodyPr wrap="square" rtlCol="0">
            <a:spAutoFit/>
          </a:bodyPr>
          <a:lstStyle/>
          <a:p>
            <a:pPr algn="l"/>
            <a:r>
              <a:rPr lang="sv-SE" sz="1600" dirty="0">
                <a:solidFill>
                  <a:schemeClr val="bg1"/>
                </a:solidFill>
              </a:rPr>
              <a:t>www.ieep.eu	@IEEP_eu</a:t>
            </a:r>
          </a:p>
        </p:txBody>
      </p:sp>
    </p:spTree>
    <p:extLst>
      <p:ext uri="{BB962C8B-B14F-4D97-AF65-F5344CB8AC3E}">
        <p14:creationId xmlns:p14="http://schemas.microsoft.com/office/powerpoint/2010/main" val="2743068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green">
    <p:spTree>
      <p:nvGrpSpPr>
        <p:cNvPr id="1" name=""/>
        <p:cNvGrpSpPr/>
        <p:nvPr/>
      </p:nvGrpSpPr>
      <p:grpSpPr>
        <a:xfrm>
          <a:off x="0" y="0"/>
          <a:ext cx="0" cy="0"/>
          <a:chOff x="0" y="0"/>
          <a:chExt cx="0" cy="0"/>
        </a:xfrm>
      </p:grpSpPr>
      <p:sp>
        <p:nvSpPr>
          <p:cNvPr id="10" name="Rectangle 9"/>
          <p:cNvSpPr/>
          <p:nvPr userDrawn="1"/>
        </p:nvSpPr>
        <p:spPr>
          <a:xfrm>
            <a:off x="6096000" y="0"/>
            <a:ext cx="6096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Text Placeholder 2"/>
          <p:cNvSpPr>
            <a:spLocks noGrp="1"/>
          </p:cNvSpPr>
          <p:nvPr>
            <p:ph type="body" idx="1"/>
          </p:nvPr>
        </p:nvSpPr>
        <p:spPr>
          <a:xfrm>
            <a:off x="609601" y="260648"/>
            <a:ext cx="52703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1" y="1052737"/>
            <a:ext cx="5270376" cy="460851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312024" y="260648"/>
            <a:ext cx="5389033"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12024" y="1052737"/>
            <a:ext cx="5389033" cy="4608511"/>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851049" y="5953418"/>
            <a:ext cx="2228555" cy="792088"/>
          </a:xfrm>
          <a:prstGeom prst="rect">
            <a:avLst/>
          </a:prstGeom>
        </p:spPr>
      </p:pic>
    </p:spTree>
    <p:extLst>
      <p:ext uri="{BB962C8B-B14F-4D97-AF65-F5344CB8AC3E}">
        <p14:creationId xmlns:p14="http://schemas.microsoft.com/office/powerpoint/2010/main" val="3240807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green2">
    <p:spTree>
      <p:nvGrpSpPr>
        <p:cNvPr id="1" name=""/>
        <p:cNvGrpSpPr/>
        <p:nvPr/>
      </p:nvGrpSpPr>
      <p:grpSpPr>
        <a:xfrm>
          <a:off x="0" y="0"/>
          <a:ext cx="0" cy="0"/>
          <a:chOff x="0" y="0"/>
          <a:chExt cx="0" cy="0"/>
        </a:xfrm>
      </p:grpSpPr>
      <p:sp>
        <p:nvSpPr>
          <p:cNvPr id="10" name="Rectangle 9"/>
          <p:cNvSpPr/>
          <p:nvPr userDrawn="1"/>
        </p:nvSpPr>
        <p:spPr>
          <a:xfrm>
            <a:off x="0" y="0"/>
            <a:ext cx="6096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Text Placeholder 2"/>
          <p:cNvSpPr>
            <a:spLocks noGrp="1"/>
          </p:cNvSpPr>
          <p:nvPr>
            <p:ph type="body" idx="1"/>
          </p:nvPr>
        </p:nvSpPr>
        <p:spPr>
          <a:xfrm>
            <a:off x="609601" y="260648"/>
            <a:ext cx="5270376"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1" y="1052737"/>
            <a:ext cx="5270376" cy="4608511"/>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312024" y="260648"/>
            <a:ext cx="5389033"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12024" y="1052737"/>
            <a:ext cx="5389033" cy="4608511"/>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328" y="5953418"/>
            <a:ext cx="2228555" cy="792088"/>
          </a:xfrm>
          <a:prstGeom prst="rect">
            <a:avLst/>
          </a:prstGeom>
        </p:spPr>
      </p:pic>
      <p:sp>
        <p:nvSpPr>
          <p:cNvPr id="8" name="Slide Number Placeholder 5"/>
          <p:cNvSpPr>
            <a:spLocks noGrp="1"/>
          </p:cNvSpPr>
          <p:nvPr>
            <p:ph type="sldNum" sz="quarter" idx="10"/>
          </p:nvPr>
        </p:nvSpPr>
        <p:spPr>
          <a:xfrm>
            <a:off x="11424592" y="94923"/>
            <a:ext cx="621432" cy="525765"/>
          </a:xfrm>
          <a:prstGeom prst="rect">
            <a:avLst/>
          </a:prstGeom>
        </p:spPr>
        <p:txBody>
          <a:bodyPr vert="horz" lIns="91440" tIns="45720" rIns="91440" bIns="45720" rtlCol="0" anchor="ctr"/>
          <a:lstStyle>
            <a:lvl1pPr algn="r">
              <a:defRPr sz="1400">
                <a:solidFill>
                  <a:schemeClr val="tx1">
                    <a:tint val="75000"/>
                  </a:schemeClr>
                </a:solidFill>
              </a:defRPr>
            </a:lvl1pPr>
          </a:lstStyle>
          <a:p>
            <a:fld id="{A10E1957-9940-4AF8-8811-03C377A9C00A}" type="slidenum">
              <a:rPr lang="en-GB" smtClean="0"/>
              <a:pPr/>
              <a:t>‹#›</a:t>
            </a:fld>
            <a:endParaRPr lang="en-GB" dirty="0"/>
          </a:p>
        </p:txBody>
      </p:sp>
    </p:spTree>
    <p:extLst>
      <p:ext uri="{BB962C8B-B14F-4D97-AF65-F5344CB8AC3E}">
        <p14:creationId xmlns:p14="http://schemas.microsoft.com/office/powerpoint/2010/main" val="18454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yellow">
    <p:spTree>
      <p:nvGrpSpPr>
        <p:cNvPr id="1" name=""/>
        <p:cNvGrpSpPr/>
        <p:nvPr/>
      </p:nvGrpSpPr>
      <p:grpSpPr>
        <a:xfrm>
          <a:off x="0" y="0"/>
          <a:ext cx="0" cy="0"/>
          <a:chOff x="0" y="0"/>
          <a:chExt cx="0" cy="0"/>
        </a:xfrm>
      </p:grpSpPr>
      <p:sp>
        <p:nvSpPr>
          <p:cNvPr id="10" name="Rectangle 9"/>
          <p:cNvSpPr/>
          <p:nvPr userDrawn="1"/>
        </p:nvSpPr>
        <p:spPr>
          <a:xfrm>
            <a:off x="6096000" y="0"/>
            <a:ext cx="6096000" cy="6858000"/>
          </a:xfrm>
          <a:prstGeom prst="rect">
            <a:avLst/>
          </a:prstGeom>
          <a:solidFill>
            <a:srgbClr val="E8A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Text Placeholder 2"/>
          <p:cNvSpPr>
            <a:spLocks noGrp="1"/>
          </p:cNvSpPr>
          <p:nvPr>
            <p:ph type="body" idx="1"/>
          </p:nvPr>
        </p:nvSpPr>
        <p:spPr>
          <a:xfrm>
            <a:off x="609601" y="260648"/>
            <a:ext cx="52703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p:cNvSpPr>
            <a:spLocks noGrp="1"/>
          </p:cNvSpPr>
          <p:nvPr>
            <p:ph sz="half" idx="10"/>
          </p:nvPr>
        </p:nvSpPr>
        <p:spPr>
          <a:xfrm>
            <a:off x="609601" y="1052737"/>
            <a:ext cx="5270376" cy="460851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4"/>
          <p:cNvSpPr>
            <a:spLocks noGrp="1"/>
          </p:cNvSpPr>
          <p:nvPr>
            <p:ph type="body" sz="quarter" idx="3"/>
          </p:nvPr>
        </p:nvSpPr>
        <p:spPr>
          <a:xfrm>
            <a:off x="6312024" y="260648"/>
            <a:ext cx="5389033"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p:cNvSpPr>
            <a:spLocks noGrp="1"/>
          </p:cNvSpPr>
          <p:nvPr>
            <p:ph sz="quarter" idx="4"/>
          </p:nvPr>
        </p:nvSpPr>
        <p:spPr>
          <a:xfrm>
            <a:off x="6312024" y="1052737"/>
            <a:ext cx="5389033" cy="4608511"/>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2"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851049" y="5953418"/>
            <a:ext cx="2228555" cy="792088"/>
          </a:xfrm>
          <a:prstGeom prst="rect">
            <a:avLst/>
          </a:prstGeom>
        </p:spPr>
      </p:pic>
    </p:spTree>
    <p:extLst>
      <p:ext uri="{BB962C8B-B14F-4D97-AF65-F5344CB8AC3E}">
        <p14:creationId xmlns:p14="http://schemas.microsoft.com/office/powerpoint/2010/main" val="549133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rowth">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6688" y="0"/>
            <a:ext cx="12385376" cy="6858000"/>
          </a:xfrm>
          <a:prstGeom prst="rect">
            <a:avLst/>
          </a:prstGeom>
        </p:spPr>
      </p:pic>
      <p:sp>
        <p:nvSpPr>
          <p:cNvPr id="5" name="Rectangle 4"/>
          <p:cNvSpPr/>
          <p:nvPr userDrawn="1"/>
        </p:nvSpPr>
        <p:spPr>
          <a:xfrm>
            <a:off x="-12206" y="2492896"/>
            <a:ext cx="7908406" cy="3672408"/>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ctrTitle" hasCustomPrompt="1"/>
          </p:nvPr>
        </p:nvSpPr>
        <p:spPr>
          <a:xfrm>
            <a:off x="263352" y="2659607"/>
            <a:ext cx="7200800" cy="1201441"/>
          </a:xfrm>
        </p:spPr>
        <p:txBody>
          <a:bodyPr anchor="b">
            <a:normAutofit/>
          </a:bodyPr>
          <a:lstStyle>
            <a:lvl1pPr algn="l">
              <a:defRPr sz="3600">
                <a:solidFill>
                  <a:schemeClr val="bg1"/>
                </a:solidFill>
              </a:defRPr>
            </a:lvl1pPr>
          </a:lstStyle>
          <a:p>
            <a:r>
              <a:rPr lang="en-US" dirty="0"/>
              <a:t>Enter title here</a:t>
            </a:r>
            <a:endParaRPr lang="en-GB" dirty="0"/>
          </a:p>
        </p:txBody>
      </p:sp>
      <p:sp>
        <p:nvSpPr>
          <p:cNvPr id="3" name="Subtitle 2"/>
          <p:cNvSpPr>
            <a:spLocks noGrp="1"/>
          </p:cNvSpPr>
          <p:nvPr>
            <p:ph type="subTitle" idx="1" hasCustomPrompt="1"/>
          </p:nvPr>
        </p:nvSpPr>
        <p:spPr>
          <a:xfrm>
            <a:off x="263352" y="3876920"/>
            <a:ext cx="7200800" cy="920232"/>
          </a:xfrm>
        </p:spPr>
        <p:txBody>
          <a:bodyPr>
            <a:normAutofit/>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Enter sub-title here</a:t>
            </a:r>
            <a:endParaRPr lang="en-GB" dirty="0"/>
          </a:p>
        </p:txBody>
      </p:sp>
      <p:pic>
        <p:nvPicPr>
          <p:cNvPr id="9"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1346" b="11346"/>
          <a:stretch/>
        </p:blipFill>
        <p:spPr>
          <a:xfrm>
            <a:off x="8602959" y="0"/>
            <a:ext cx="3601247" cy="1670400"/>
          </a:xfrm>
          <a:prstGeom prst="rect">
            <a:avLst/>
          </a:prstGeom>
        </p:spPr>
      </p:pic>
      <p:sp>
        <p:nvSpPr>
          <p:cNvPr id="10" name="Platshållare för text 6"/>
          <p:cNvSpPr>
            <a:spLocks noGrp="1"/>
          </p:cNvSpPr>
          <p:nvPr>
            <p:ph type="body" sz="quarter" idx="10" hasCustomPrompt="1"/>
          </p:nvPr>
        </p:nvSpPr>
        <p:spPr>
          <a:xfrm>
            <a:off x="260232" y="4838093"/>
            <a:ext cx="7203920" cy="1039179"/>
          </a:xfrm>
        </p:spPr>
        <p:txBody>
          <a:bodyPr>
            <a:noAutofit/>
          </a:bodyPr>
          <a:lstStyle>
            <a:lvl1pPr marL="0" indent="0">
              <a:buNone/>
              <a:defRPr sz="18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sv-SE" dirty="0"/>
              <a:t>Name(s), date, event, etc.</a:t>
            </a:r>
          </a:p>
        </p:txBody>
      </p:sp>
      <p:pic>
        <p:nvPicPr>
          <p:cNvPr id="11" name="Bildobjekt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27780" y="6396979"/>
            <a:ext cx="332108" cy="332108"/>
          </a:xfrm>
          <a:prstGeom prst="rect">
            <a:avLst/>
          </a:prstGeom>
        </p:spPr>
      </p:pic>
      <p:sp>
        <p:nvSpPr>
          <p:cNvPr id="12" name="textruta 13"/>
          <p:cNvSpPr txBox="1"/>
          <p:nvPr userDrawn="1"/>
        </p:nvSpPr>
        <p:spPr>
          <a:xfrm>
            <a:off x="8472264" y="6381328"/>
            <a:ext cx="4320480" cy="338554"/>
          </a:xfrm>
          <a:prstGeom prst="rect">
            <a:avLst/>
          </a:prstGeom>
          <a:noFill/>
        </p:spPr>
        <p:txBody>
          <a:bodyPr wrap="square" rtlCol="0">
            <a:spAutoFit/>
          </a:bodyPr>
          <a:lstStyle/>
          <a:p>
            <a:pPr algn="ctr"/>
            <a:r>
              <a:rPr lang="sv-SE" sz="1600" dirty="0">
                <a:solidFill>
                  <a:schemeClr val="bg1"/>
                </a:solidFill>
              </a:rPr>
              <a:t>www.ieep.eu	@IEEP_eu</a:t>
            </a:r>
          </a:p>
        </p:txBody>
      </p:sp>
    </p:spTree>
    <p:extLst>
      <p:ext uri="{BB962C8B-B14F-4D97-AF65-F5344CB8AC3E}">
        <p14:creationId xmlns:p14="http://schemas.microsoft.com/office/powerpoint/2010/main" val="4168525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yellow2">
    <p:spTree>
      <p:nvGrpSpPr>
        <p:cNvPr id="1" name=""/>
        <p:cNvGrpSpPr/>
        <p:nvPr/>
      </p:nvGrpSpPr>
      <p:grpSpPr>
        <a:xfrm>
          <a:off x="0" y="0"/>
          <a:ext cx="0" cy="0"/>
          <a:chOff x="0" y="0"/>
          <a:chExt cx="0" cy="0"/>
        </a:xfrm>
      </p:grpSpPr>
      <p:sp>
        <p:nvSpPr>
          <p:cNvPr id="10" name="Rectangle 9"/>
          <p:cNvSpPr/>
          <p:nvPr userDrawn="1"/>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Text Placeholder 2"/>
          <p:cNvSpPr>
            <a:spLocks noGrp="1"/>
          </p:cNvSpPr>
          <p:nvPr>
            <p:ph type="body" idx="1"/>
          </p:nvPr>
        </p:nvSpPr>
        <p:spPr>
          <a:xfrm>
            <a:off x="609601" y="260648"/>
            <a:ext cx="5270376"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1" y="1052737"/>
            <a:ext cx="5270376" cy="4608511"/>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312024" y="260648"/>
            <a:ext cx="5389033"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12024" y="1052737"/>
            <a:ext cx="5389033" cy="4608511"/>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328" y="5953418"/>
            <a:ext cx="2228555" cy="792088"/>
          </a:xfrm>
          <a:prstGeom prst="rect">
            <a:avLst/>
          </a:prstGeom>
        </p:spPr>
      </p:pic>
      <p:sp>
        <p:nvSpPr>
          <p:cNvPr id="8" name="Slide Number Placeholder 5"/>
          <p:cNvSpPr>
            <a:spLocks noGrp="1"/>
          </p:cNvSpPr>
          <p:nvPr>
            <p:ph type="sldNum" sz="quarter" idx="10"/>
          </p:nvPr>
        </p:nvSpPr>
        <p:spPr>
          <a:xfrm>
            <a:off x="11424592" y="94923"/>
            <a:ext cx="621432" cy="525765"/>
          </a:xfrm>
          <a:prstGeom prst="rect">
            <a:avLst/>
          </a:prstGeom>
        </p:spPr>
        <p:txBody>
          <a:bodyPr vert="horz" lIns="91440" tIns="45720" rIns="91440" bIns="45720" rtlCol="0" anchor="ctr"/>
          <a:lstStyle>
            <a:lvl1pPr algn="r">
              <a:defRPr sz="1400">
                <a:solidFill>
                  <a:schemeClr val="tx1">
                    <a:tint val="75000"/>
                  </a:schemeClr>
                </a:solidFill>
              </a:defRPr>
            </a:lvl1pPr>
          </a:lstStyle>
          <a:p>
            <a:fld id="{A10E1957-9940-4AF8-8811-03C377A9C00A}" type="slidenum">
              <a:rPr lang="en-GB" smtClean="0"/>
              <a:pPr/>
              <a:t>‹#›</a:t>
            </a:fld>
            <a:endParaRPr lang="en-GB" dirty="0"/>
          </a:p>
        </p:txBody>
      </p:sp>
    </p:spTree>
    <p:extLst>
      <p:ext uri="{BB962C8B-B14F-4D97-AF65-F5344CB8AC3E}">
        <p14:creationId xmlns:p14="http://schemas.microsoft.com/office/powerpoint/2010/main" val="16744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alf picture - righ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solidFill>
            <a:srgbClr val="E8AE10"/>
          </a:solidFill>
        </p:spPr>
        <p:txBody>
          <a:bodyPr/>
          <a:lstStyle>
            <a:lvl1pPr>
              <a:defRPr>
                <a:solidFill>
                  <a:schemeClr val="bg1"/>
                </a:solidFill>
              </a:defRPr>
            </a:lvl1pPr>
          </a:lstStyle>
          <a:p>
            <a:fld id="{A10E1957-9940-4AF8-8811-03C377A9C00A}" type="slidenum">
              <a:rPr lang="en-GB" smtClean="0"/>
              <a:pPr/>
              <a:t>‹#›</a:t>
            </a:fld>
            <a:endParaRPr lang="en-GB" dirty="0"/>
          </a:p>
        </p:txBody>
      </p:sp>
      <p:sp>
        <p:nvSpPr>
          <p:cNvPr id="11" name="Picture Placeholder 10"/>
          <p:cNvSpPr>
            <a:spLocks noGrp="1"/>
          </p:cNvSpPr>
          <p:nvPr>
            <p:ph type="pic" sz="quarter" idx="13" hasCustomPrompt="1"/>
          </p:nvPr>
        </p:nvSpPr>
        <p:spPr>
          <a:xfrm>
            <a:off x="6096000" y="0"/>
            <a:ext cx="609600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0" baseline="0"/>
            </a:lvl1pPr>
          </a:lstStyle>
          <a:p>
            <a:r>
              <a:rPr lang="en-GB" dirty="0"/>
              <a:t>Click on icon to add different picture</a:t>
            </a:r>
          </a:p>
        </p:txBody>
      </p:sp>
      <p:sp>
        <p:nvSpPr>
          <p:cNvPr id="15" name="Text Placeholder 2"/>
          <p:cNvSpPr>
            <a:spLocks noGrp="1"/>
          </p:cNvSpPr>
          <p:nvPr>
            <p:ph type="body" idx="1"/>
          </p:nvPr>
        </p:nvSpPr>
        <p:spPr>
          <a:xfrm>
            <a:off x="609601" y="260648"/>
            <a:ext cx="5270376"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3"/>
          <p:cNvSpPr>
            <a:spLocks noGrp="1"/>
          </p:cNvSpPr>
          <p:nvPr>
            <p:ph sz="half" idx="10"/>
          </p:nvPr>
        </p:nvSpPr>
        <p:spPr>
          <a:xfrm>
            <a:off x="609601" y="1052737"/>
            <a:ext cx="5270376" cy="460851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Picture Placeholder 19"/>
          <p:cNvSpPr>
            <a:spLocks noGrp="1"/>
          </p:cNvSpPr>
          <p:nvPr>
            <p:ph type="pic" sz="quarter" idx="14"/>
          </p:nvPr>
        </p:nvSpPr>
        <p:spPr>
          <a:xfrm>
            <a:off x="9839849" y="5949280"/>
            <a:ext cx="2250419" cy="792088"/>
          </a:xfrm>
          <a:blipFill dpi="0" rotWithShape="1">
            <a:blip r:embed="rId3"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600"/>
            </a:lvl1pPr>
          </a:lstStyle>
          <a:p>
            <a:r>
              <a:rPr lang="en-US"/>
              <a:t>Click icon to add picture</a:t>
            </a:r>
            <a:endParaRPr lang="en-GB" dirty="0"/>
          </a:p>
        </p:txBody>
      </p:sp>
    </p:spTree>
    <p:extLst>
      <p:ext uri="{BB962C8B-B14F-4D97-AF65-F5344CB8AC3E}">
        <p14:creationId xmlns:p14="http://schemas.microsoft.com/office/powerpoint/2010/main" val="16122595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alf picture - left">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609600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0" baseline="0"/>
            </a:lvl1pPr>
          </a:lstStyle>
          <a:p>
            <a:r>
              <a:rPr lang="en-GB" dirty="0"/>
              <a:t>Click on icon to add different picture</a:t>
            </a:r>
          </a:p>
        </p:txBody>
      </p:sp>
      <p:sp>
        <p:nvSpPr>
          <p:cNvPr id="20" name="Picture Placeholder 19"/>
          <p:cNvSpPr>
            <a:spLocks noGrp="1"/>
          </p:cNvSpPr>
          <p:nvPr>
            <p:ph type="pic" sz="quarter" idx="14"/>
          </p:nvPr>
        </p:nvSpPr>
        <p:spPr>
          <a:xfrm>
            <a:off x="101165" y="5949280"/>
            <a:ext cx="2250419" cy="792088"/>
          </a:xfrm>
          <a:blipFill dpi="0" rotWithShape="1">
            <a:blip r:embed="rId3"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600"/>
            </a:lvl1pPr>
          </a:lstStyle>
          <a:p>
            <a:r>
              <a:rPr lang="en-US"/>
              <a:t>Click icon to add picture</a:t>
            </a:r>
            <a:endParaRPr lang="en-GB" dirty="0"/>
          </a:p>
        </p:txBody>
      </p:sp>
      <p:sp>
        <p:nvSpPr>
          <p:cNvPr id="13" name="Text Placeholder 4"/>
          <p:cNvSpPr>
            <a:spLocks noGrp="1"/>
          </p:cNvSpPr>
          <p:nvPr>
            <p:ph type="body" sz="quarter" idx="3"/>
          </p:nvPr>
        </p:nvSpPr>
        <p:spPr>
          <a:xfrm>
            <a:off x="6312024" y="260648"/>
            <a:ext cx="5389033"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5"/>
          <p:cNvSpPr>
            <a:spLocks noGrp="1"/>
          </p:cNvSpPr>
          <p:nvPr>
            <p:ph sz="quarter" idx="4"/>
          </p:nvPr>
        </p:nvSpPr>
        <p:spPr>
          <a:xfrm>
            <a:off x="6312024" y="1052737"/>
            <a:ext cx="5389033" cy="4608511"/>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5"/>
          </p:nvPr>
        </p:nvSpPr>
        <p:spPr>
          <a:xfrm>
            <a:off x="11424592" y="94923"/>
            <a:ext cx="621432" cy="525765"/>
          </a:xfrm>
          <a:prstGeom prst="rect">
            <a:avLst/>
          </a:prstGeom>
        </p:spPr>
        <p:txBody>
          <a:bodyPr vert="horz" lIns="91440" tIns="45720" rIns="91440" bIns="45720" rtlCol="0" anchor="ctr"/>
          <a:lstStyle>
            <a:lvl1pPr algn="r">
              <a:defRPr sz="1400">
                <a:solidFill>
                  <a:schemeClr val="tx1">
                    <a:tint val="75000"/>
                  </a:schemeClr>
                </a:solidFill>
              </a:defRPr>
            </a:lvl1pPr>
          </a:lstStyle>
          <a:p>
            <a:fld id="{A10E1957-9940-4AF8-8811-03C377A9C00A}" type="slidenum">
              <a:rPr lang="en-GB" smtClean="0"/>
              <a:pPr/>
              <a:t>‹#›</a:t>
            </a:fld>
            <a:endParaRPr lang="en-GB" dirty="0"/>
          </a:p>
        </p:txBody>
      </p:sp>
    </p:spTree>
    <p:extLst>
      <p:ext uri="{BB962C8B-B14F-4D97-AF65-F5344CB8AC3E}">
        <p14:creationId xmlns:p14="http://schemas.microsoft.com/office/powerpoint/2010/main" val="179719517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picture - lef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59829" y="260648"/>
            <a:ext cx="7181171"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3"/>
          <p:cNvSpPr>
            <a:spLocks noGrp="1"/>
          </p:cNvSpPr>
          <p:nvPr>
            <p:ph sz="half" idx="10"/>
          </p:nvPr>
        </p:nvSpPr>
        <p:spPr>
          <a:xfrm>
            <a:off x="4559828" y="1052737"/>
            <a:ext cx="7181172" cy="460851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10"/>
          <p:cNvSpPr>
            <a:spLocks noGrp="1"/>
          </p:cNvSpPr>
          <p:nvPr>
            <p:ph type="pic" sz="quarter" idx="13" hasCustomPrompt="1"/>
          </p:nvPr>
        </p:nvSpPr>
        <p:spPr>
          <a:xfrm>
            <a:off x="0" y="0"/>
            <a:ext cx="4175787"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0" baseline="0">
                <a:solidFill>
                  <a:schemeClr val="bg1"/>
                </a:solidFill>
              </a:defRPr>
            </a:lvl1pPr>
          </a:lstStyle>
          <a:p>
            <a:r>
              <a:rPr lang="en-GB" dirty="0"/>
              <a:t>Click on icon to add different picture</a:t>
            </a:r>
          </a:p>
        </p:txBody>
      </p:sp>
      <p:sp>
        <p:nvSpPr>
          <p:cNvPr id="6" name="Slide Number Placeholder 5"/>
          <p:cNvSpPr>
            <a:spLocks noGrp="1"/>
          </p:cNvSpPr>
          <p:nvPr>
            <p:ph type="sldNum" sz="quarter" idx="4"/>
          </p:nvPr>
        </p:nvSpPr>
        <p:spPr>
          <a:xfrm>
            <a:off x="11424592" y="94923"/>
            <a:ext cx="621432" cy="525765"/>
          </a:xfrm>
          <a:prstGeom prst="rect">
            <a:avLst/>
          </a:prstGeom>
        </p:spPr>
        <p:txBody>
          <a:bodyPr vert="horz" lIns="91440" tIns="45720" rIns="91440" bIns="45720" rtlCol="0" anchor="ctr"/>
          <a:lstStyle>
            <a:lvl1pPr algn="r">
              <a:defRPr sz="1400">
                <a:solidFill>
                  <a:schemeClr val="tx1">
                    <a:tint val="75000"/>
                  </a:schemeClr>
                </a:solidFill>
              </a:defRPr>
            </a:lvl1pPr>
          </a:lstStyle>
          <a:p>
            <a:fld id="{A10E1957-9940-4AF8-8811-03C377A9C00A}" type="slidenum">
              <a:rPr lang="en-GB" smtClean="0"/>
              <a:pPr/>
              <a:t>‹#›</a:t>
            </a:fld>
            <a:endParaRPr lang="en-GB" dirty="0"/>
          </a:p>
        </p:txBody>
      </p:sp>
      <p:sp>
        <p:nvSpPr>
          <p:cNvPr id="7" name="Picture Placeholder 19"/>
          <p:cNvSpPr>
            <a:spLocks noGrp="1"/>
          </p:cNvSpPr>
          <p:nvPr>
            <p:ph type="pic" sz="quarter" idx="14"/>
          </p:nvPr>
        </p:nvSpPr>
        <p:spPr>
          <a:xfrm>
            <a:off x="101165" y="5949280"/>
            <a:ext cx="2250419" cy="792088"/>
          </a:xfrm>
          <a:blipFill dpi="0" rotWithShape="1">
            <a:blip r:embed="rId3"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600"/>
            </a:lvl1pPr>
          </a:lstStyle>
          <a:p>
            <a:r>
              <a:rPr lang="en-US"/>
              <a:t>Click icon to add picture</a:t>
            </a:r>
            <a:endParaRPr lang="en-GB" dirty="0"/>
          </a:p>
        </p:txBody>
      </p:sp>
    </p:spTree>
    <p:extLst>
      <p:ext uri="{BB962C8B-B14F-4D97-AF65-F5344CB8AC3E}">
        <p14:creationId xmlns:p14="http://schemas.microsoft.com/office/powerpoint/2010/main" val="2165969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 picture - right">
    <p:spTree>
      <p:nvGrpSpPr>
        <p:cNvPr id="1" name=""/>
        <p:cNvGrpSpPr/>
        <p:nvPr/>
      </p:nvGrpSpPr>
      <p:grpSpPr>
        <a:xfrm>
          <a:off x="0" y="0"/>
          <a:ext cx="0" cy="0"/>
          <a:chOff x="0" y="0"/>
          <a:chExt cx="0" cy="0"/>
        </a:xfrm>
      </p:grpSpPr>
      <p:sp>
        <p:nvSpPr>
          <p:cNvPr id="9" name="Picture Placeholder 10"/>
          <p:cNvSpPr>
            <a:spLocks noGrp="1"/>
          </p:cNvSpPr>
          <p:nvPr>
            <p:ph type="pic" sz="quarter" idx="14" hasCustomPrompt="1"/>
          </p:nvPr>
        </p:nvSpPr>
        <p:spPr>
          <a:xfrm>
            <a:off x="8016213" y="0"/>
            <a:ext cx="4175787"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2000" baseline="0">
                <a:solidFill>
                  <a:schemeClr val="bg1"/>
                </a:solidFill>
              </a:defRPr>
            </a:lvl1pPr>
          </a:lstStyle>
          <a:p>
            <a:r>
              <a:rPr lang="en-GB" dirty="0"/>
              <a:t>Click on icon to add different picture</a:t>
            </a:r>
          </a:p>
        </p:txBody>
      </p:sp>
      <p:sp>
        <p:nvSpPr>
          <p:cNvPr id="11" name="Text Placeholder 2"/>
          <p:cNvSpPr>
            <a:spLocks noGrp="1"/>
          </p:cNvSpPr>
          <p:nvPr>
            <p:ph type="body" idx="1"/>
          </p:nvPr>
        </p:nvSpPr>
        <p:spPr>
          <a:xfrm>
            <a:off x="609600" y="260648"/>
            <a:ext cx="70705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p:cNvSpPr>
            <a:spLocks noGrp="1"/>
          </p:cNvSpPr>
          <p:nvPr>
            <p:ph sz="half" idx="10"/>
          </p:nvPr>
        </p:nvSpPr>
        <p:spPr>
          <a:xfrm>
            <a:off x="609600" y="1052737"/>
            <a:ext cx="7070575" cy="460851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Picture Placeholder 19"/>
          <p:cNvSpPr>
            <a:spLocks noGrp="1"/>
          </p:cNvSpPr>
          <p:nvPr>
            <p:ph type="pic" sz="quarter" idx="15"/>
          </p:nvPr>
        </p:nvSpPr>
        <p:spPr>
          <a:xfrm>
            <a:off x="9839849" y="5949280"/>
            <a:ext cx="2250419" cy="792088"/>
          </a:xfrm>
          <a:blipFill dpi="0" rotWithShape="1">
            <a:blip r:embed="rId3"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600"/>
            </a:lvl1pPr>
          </a:lstStyle>
          <a:p>
            <a:r>
              <a:rPr lang="en-US"/>
              <a:t>Click icon to add picture</a:t>
            </a:r>
            <a:endParaRPr lang="en-GB" dirty="0"/>
          </a:p>
        </p:txBody>
      </p:sp>
    </p:spTree>
    <p:extLst>
      <p:ext uri="{BB962C8B-B14F-4D97-AF65-F5344CB8AC3E}">
        <p14:creationId xmlns:p14="http://schemas.microsoft.com/office/powerpoint/2010/main" val="1088980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colour green">
    <p:bg>
      <p:bgPr>
        <a:solidFill>
          <a:schemeClr val="tx2">
            <a:lumMod val="75000"/>
          </a:schemeClr>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1" y="274638"/>
            <a:ext cx="10972799" cy="1143000"/>
          </a:xfrm>
        </p:spPr>
        <p:txBody>
          <a:bodyPr anchor="t">
            <a:noAutofit/>
          </a:bodyPr>
          <a:lstStyle>
            <a:lvl1pPr algn="l">
              <a:defRPr sz="3600" b="1">
                <a:solidFill>
                  <a:schemeClr val="bg1"/>
                </a:solidFill>
              </a:defRPr>
            </a:lvl1pPr>
          </a:lstStyle>
          <a:p>
            <a:r>
              <a:rPr lang="en-US"/>
              <a:t>Click to edit Master title style</a:t>
            </a:r>
            <a:endParaRPr lang="en-GB" dirty="0"/>
          </a:p>
        </p:txBody>
      </p:sp>
      <p:pic>
        <p:nvPicPr>
          <p:cNvPr id="6"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851049" y="5953418"/>
            <a:ext cx="2228555" cy="792088"/>
          </a:xfrm>
          <a:prstGeom prst="rect">
            <a:avLst/>
          </a:prstGeom>
        </p:spPr>
      </p:pic>
      <p:pic>
        <p:nvPicPr>
          <p:cNvPr id="7" name="Bildobjekt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77522" y="6183408"/>
            <a:ext cx="332108" cy="332108"/>
          </a:xfrm>
          <a:prstGeom prst="rect">
            <a:avLst/>
          </a:prstGeom>
        </p:spPr>
      </p:pic>
      <p:sp>
        <p:nvSpPr>
          <p:cNvPr id="8" name="textruta 13"/>
          <p:cNvSpPr txBox="1"/>
          <p:nvPr userDrawn="1"/>
        </p:nvSpPr>
        <p:spPr>
          <a:xfrm>
            <a:off x="242086" y="6180185"/>
            <a:ext cx="3528392" cy="338554"/>
          </a:xfrm>
          <a:prstGeom prst="rect">
            <a:avLst/>
          </a:prstGeom>
          <a:noFill/>
        </p:spPr>
        <p:txBody>
          <a:bodyPr wrap="square" rtlCol="0">
            <a:spAutoFit/>
          </a:bodyPr>
          <a:lstStyle/>
          <a:p>
            <a:pPr algn="l"/>
            <a:r>
              <a:rPr lang="sv-SE" sz="1600" dirty="0">
                <a:solidFill>
                  <a:schemeClr val="bg1"/>
                </a:solidFill>
              </a:rPr>
              <a:t>www.ieep.eu	@IEEP_eu</a:t>
            </a:r>
          </a:p>
        </p:txBody>
      </p:sp>
    </p:spTree>
    <p:extLst>
      <p:ext uri="{BB962C8B-B14F-4D97-AF65-F5344CB8AC3E}">
        <p14:creationId xmlns:p14="http://schemas.microsoft.com/office/powerpoint/2010/main" val="2081634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colour yellow">
    <p:bg>
      <p:bgPr>
        <a:solidFill>
          <a:srgbClr val="E8AE10"/>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1" y="274638"/>
            <a:ext cx="10972799" cy="1143000"/>
          </a:xfrm>
        </p:spPr>
        <p:txBody>
          <a:bodyPr anchor="t">
            <a:noAutofit/>
          </a:bodyPr>
          <a:lstStyle>
            <a:lvl1pPr algn="l">
              <a:defRPr sz="3600" b="1">
                <a:solidFill>
                  <a:schemeClr val="bg1"/>
                </a:solidFill>
              </a:defRPr>
            </a:lvl1pPr>
          </a:lstStyle>
          <a:p>
            <a:r>
              <a:rPr lang="en-US"/>
              <a:t>Click to edit Master title style</a:t>
            </a:r>
            <a:endParaRPr lang="en-GB" dirty="0"/>
          </a:p>
        </p:txBody>
      </p:sp>
      <p:pic>
        <p:nvPicPr>
          <p:cNvPr id="7"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851049" y="5953418"/>
            <a:ext cx="2228555" cy="792088"/>
          </a:xfrm>
          <a:prstGeom prst="rect">
            <a:avLst/>
          </a:prstGeom>
        </p:spPr>
      </p:pic>
      <p:pic>
        <p:nvPicPr>
          <p:cNvPr id="8" name="Bildobjekt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77522" y="6183408"/>
            <a:ext cx="332108" cy="332108"/>
          </a:xfrm>
          <a:prstGeom prst="rect">
            <a:avLst/>
          </a:prstGeom>
        </p:spPr>
      </p:pic>
      <p:sp>
        <p:nvSpPr>
          <p:cNvPr id="9" name="textruta 13"/>
          <p:cNvSpPr txBox="1"/>
          <p:nvPr userDrawn="1"/>
        </p:nvSpPr>
        <p:spPr>
          <a:xfrm>
            <a:off x="242086" y="6180185"/>
            <a:ext cx="3528392" cy="338554"/>
          </a:xfrm>
          <a:prstGeom prst="rect">
            <a:avLst/>
          </a:prstGeom>
          <a:noFill/>
        </p:spPr>
        <p:txBody>
          <a:bodyPr wrap="square" rtlCol="0">
            <a:spAutoFit/>
          </a:bodyPr>
          <a:lstStyle/>
          <a:p>
            <a:pPr algn="l"/>
            <a:r>
              <a:rPr lang="sv-SE" sz="1600" dirty="0">
                <a:solidFill>
                  <a:schemeClr val="bg1"/>
                </a:solidFill>
              </a:rPr>
              <a:t>www.ieep.eu	@IEEP_eu</a:t>
            </a:r>
          </a:p>
        </p:txBody>
      </p:sp>
    </p:spTree>
    <p:extLst>
      <p:ext uri="{BB962C8B-B14F-4D97-AF65-F5344CB8AC3E}">
        <p14:creationId xmlns:p14="http://schemas.microsoft.com/office/powerpoint/2010/main" val="3516154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 field">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80" y="0"/>
            <a:ext cx="12241360" cy="6858000"/>
          </a:xfrm>
          <a:prstGeom prst="rect">
            <a:avLst/>
          </a:prstGeom>
        </p:spPr>
      </p:pic>
      <p:sp>
        <p:nvSpPr>
          <p:cNvPr id="12" name="Rectangle 4"/>
          <p:cNvSpPr/>
          <p:nvPr userDrawn="1"/>
        </p:nvSpPr>
        <p:spPr>
          <a:xfrm>
            <a:off x="1271463" y="235484"/>
            <a:ext cx="9649074" cy="6387032"/>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title" hasCustomPrompt="1"/>
          </p:nvPr>
        </p:nvSpPr>
        <p:spPr>
          <a:xfrm>
            <a:off x="1271464" y="2579736"/>
            <a:ext cx="9649074" cy="1143000"/>
          </a:xfrm>
        </p:spPr>
        <p:txBody>
          <a:bodyPr anchor="t">
            <a:noAutofit/>
          </a:bodyPr>
          <a:lstStyle>
            <a:lvl1pPr algn="ctr">
              <a:defRPr sz="3600" b="1">
                <a:solidFill>
                  <a:schemeClr val="bg1"/>
                </a:solidFill>
              </a:defRPr>
            </a:lvl1pPr>
          </a:lstStyle>
          <a:p>
            <a:r>
              <a:rPr lang="en-US" dirty="0"/>
              <a:t>Thank you for your attention</a:t>
            </a:r>
            <a:endParaRPr lang="en-GB" dirty="0"/>
          </a:p>
        </p:txBody>
      </p:sp>
      <p:pic>
        <p:nvPicPr>
          <p:cNvPr id="13"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46" b="11346"/>
          <a:stretch/>
        </p:blipFill>
        <p:spPr>
          <a:xfrm>
            <a:off x="3915700" y="282328"/>
            <a:ext cx="4344350" cy="2015080"/>
          </a:xfrm>
          <a:prstGeom prst="rect">
            <a:avLst/>
          </a:prstGeom>
        </p:spPr>
      </p:pic>
      <p:sp>
        <p:nvSpPr>
          <p:cNvPr id="14" name="Platshållare för text 6"/>
          <p:cNvSpPr>
            <a:spLocks noGrp="1"/>
          </p:cNvSpPr>
          <p:nvPr>
            <p:ph type="body" sz="quarter" idx="12" hasCustomPrompt="1"/>
          </p:nvPr>
        </p:nvSpPr>
        <p:spPr>
          <a:xfrm>
            <a:off x="1271463" y="3726071"/>
            <a:ext cx="9649074" cy="1721250"/>
          </a:xfrm>
        </p:spPr>
        <p:txBody>
          <a:bodyPr>
            <a:noAutofit/>
          </a:bodyPr>
          <a:lstStyle>
            <a:lvl1pPr marL="0" indent="0" algn="ctr">
              <a:buNone/>
              <a:defRPr sz="2000">
                <a:solidFill>
                  <a:schemeClr val="bg2"/>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sv-SE" dirty="0"/>
              <a:t>Contact details, further information, etc.</a:t>
            </a:r>
          </a:p>
        </p:txBody>
      </p:sp>
      <p:pic>
        <p:nvPicPr>
          <p:cNvPr id="19" name="Bildobjekt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47260" y="5933664"/>
            <a:ext cx="332108" cy="332108"/>
          </a:xfrm>
          <a:prstGeom prst="rect">
            <a:avLst/>
          </a:prstGeom>
        </p:spPr>
      </p:pic>
      <p:sp>
        <p:nvSpPr>
          <p:cNvPr id="20" name="textruta 13"/>
          <p:cNvSpPr txBox="1"/>
          <p:nvPr userDrawn="1"/>
        </p:nvSpPr>
        <p:spPr>
          <a:xfrm>
            <a:off x="4511824" y="5930441"/>
            <a:ext cx="3528392" cy="338554"/>
          </a:xfrm>
          <a:prstGeom prst="rect">
            <a:avLst/>
          </a:prstGeom>
          <a:noFill/>
        </p:spPr>
        <p:txBody>
          <a:bodyPr wrap="square" rtlCol="0">
            <a:spAutoFit/>
          </a:bodyPr>
          <a:lstStyle/>
          <a:p>
            <a:pPr algn="l"/>
            <a:r>
              <a:rPr lang="sv-SE" sz="1600" dirty="0">
                <a:solidFill>
                  <a:schemeClr val="bg1"/>
                </a:solidFill>
              </a:rPr>
              <a:t>www.ieep.eu	@IEEP_eu</a:t>
            </a:r>
          </a:p>
        </p:txBody>
      </p:sp>
    </p:spTree>
    <p:extLst>
      <p:ext uri="{BB962C8B-B14F-4D97-AF65-F5344CB8AC3E}">
        <p14:creationId xmlns:p14="http://schemas.microsoft.com/office/powerpoint/2010/main" val="131686447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l slide - wint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80" y="0"/>
            <a:ext cx="12241360" cy="6858000"/>
          </a:xfrm>
          <a:prstGeom prst="rect">
            <a:avLst/>
          </a:prstGeom>
        </p:spPr>
      </p:pic>
      <p:sp>
        <p:nvSpPr>
          <p:cNvPr id="12" name="Rectangle 4"/>
          <p:cNvSpPr/>
          <p:nvPr userDrawn="1"/>
        </p:nvSpPr>
        <p:spPr>
          <a:xfrm>
            <a:off x="1271462" y="235484"/>
            <a:ext cx="9649075" cy="638703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13"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15700" y="421145"/>
            <a:ext cx="4344350" cy="1737445"/>
          </a:xfrm>
          <a:prstGeom prst="rect">
            <a:avLst/>
          </a:prstGeom>
        </p:spPr>
      </p:pic>
      <p:sp>
        <p:nvSpPr>
          <p:cNvPr id="17" name="Platshållare för text 6"/>
          <p:cNvSpPr>
            <a:spLocks noGrp="1"/>
          </p:cNvSpPr>
          <p:nvPr>
            <p:ph type="body" sz="quarter" idx="13" hasCustomPrompt="1"/>
          </p:nvPr>
        </p:nvSpPr>
        <p:spPr>
          <a:xfrm>
            <a:off x="1271463" y="3726071"/>
            <a:ext cx="9649074" cy="1721250"/>
          </a:xfrm>
        </p:spPr>
        <p:txBody>
          <a:bodyPr>
            <a:noAutofit/>
          </a:bodyPr>
          <a:lstStyle>
            <a:lvl1pPr marL="0" indent="0" algn="ctr">
              <a:buNone/>
              <a:defRPr sz="2000">
                <a:solidFill>
                  <a:schemeClr val="tx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sv-SE" dirty="0"/>
              <a:t>Contact details, further information, etc.</a:t>
            </a:r>
          </a:p>
        </p:txBody>
      </p:sp>
      <p:sp>
        <p:nvSpPr>
          <p:cNvPr id="18" name="textruta 13"/>
          <p:cNvSpPr txBox="1"/>
          <p:nvPr userDrawn="1"/>
        </p:nvSpPr>
        <p:spPr>
          <a:xfrm>
            <a:off x="4511824" y="5926186"/>
            <a:ext cx="3528392" cy="338554"/>
          </a:xfrm>
          <a:prstGeom prst="rect">
            <a:avLst/>
          </a:prstGeom>
          <a:noFill/>
        </p:spPr>
        <p:txBody>
          <a:bodyPr wrap="square" rtlCol="0">
            <a:spAutoFit/>
          </a:bodyPr>
          <a:lstStyle/>
          <a:p>
            <a:pPr algn="l"/>
            <a:r>
              <a:rPr lang="sv-SE" sz="1600" dirty="0">
                <a:solidFill>
                  <a:schemeClr val="tx1"/>
                </a:solidFill>
              </a:rPr>
              <a:t>www.ieep.eu	@IEEP_eu</a:t>
            </a:r>
          </a:p>
        </p:txBody>
      </p:sp>
      <p:pic>
        <p:nvPicPr>
          <p:cNvPr id="20" name="Bildobjekt 3"/>
          <p:cNvPicPr>
            <a:picLocks noChangeAspect="1"/>
          </p:cNvPicPr>
          <p:nvPr userDrawn="1"/>
        </p:nvPicPr>
        <p:blipFill>
          <a:blip r:embed="rId4" cstate="screen">
            <a:duotone>
              <a:prstClr val="black"/>
              <a:schemeClr val="tx1">
                <a:alpha val="60000"/>
                <a:tint val="45000"/>
                <a:satMod val="400000"/>
              </a:schemeClr>
            </a:duotone>
            <a:extLst>
              <a:ext uri="{28A0092B-C50C-407E-A947-70E740481C1C}">
                <a14:useLocalDpi xmlns:a14="http://schemas.microsoft.com/office/drawing/2010/main"/>
              </a:ext>
            </a:extLst>
          </a:blip>
          <a:stretch>
            <a:fillRect/>
          </a:stretch>
        </p:blipFill>
        <p:spPr>
          <a:xfrm>
            <a:off x="6023992" y="5898538"/>
            <a:ext cx="393852" cy="393850"/>
          </a:xfrm>
          <a:prstGeom prst="rect">
            <a:avLst/>
          </a:prstGeom>
        </p:spPr>
      </p:pic>
      <p:sp>
        <p:nvSpPr>
          <p:cNvPr id="9" name="Title 1"/>
          <p:cNvSpPr>
            <a:spLocks noGrp="1"/>
          </p:cNvSpPr>
          <p:nvPr>
            <p:ph type="title" hasCustomPrompt="1"/>
          </p:nvPr>
        </p:nvSpPr>
        <p:spPr>
          <a:xfrm>
            <a:off x="1271464" y="2579736"/>
            <a:ext cx="9649074" cy="1143000"/>
          </a:xfrm>
        </p:spPr>
        <p:txBody>
          <a:bodyPr anchor="t">
            <a:noAutofit/>
          </a:bodyPr>
          <a:lstStyle>
            <a:lvl1pPr algn="ctr">
              <a:defRPr sz="3600" b="1">
                <a:solidFill>
                  <a:schemeClr val="tx1"/>
                </a:solidFill>
              </a:defRPr>
            </a:lvl1pPr>
          </a:lstStyle>
          <a:p>
            <a:r>
              <a:rPr lang="en-US" dirty="0"/>
              <a:t>Thank you for your attention</a:t>
            </a:r>
            <a:endParaRPr lang="en-GB" dirty="0"/>
          </a:p>
        </p:txBody>
      </p:sp>
    </p:spTree>
    <p:extLst>
      <p:ext uri="{BB962C8B-B14F-4D97-AF65-F5344CB8AC3E}">
        <p14:creationId xmlns:p14="http://schemas.microsoft.com/office/powerpoint/2010/main" val="386738394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al slide - ocean">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4681" y="0"/>
            <a:ext cx="12241360" cy="6858000"/>
          </a:xfrm>
          <a:prstGeom prst="rect">
            <a:avLst/>
          </a:prstGeom>
        </p:spPr>
      </p:pic>
      <p:sp>
        <p:nvSpPr>
          <p:cNvPr id="20" name="Rectangle 4"/>
          <p:cNvSpPr/>
          <p:nvPr userDrawn="1"/>
        </p:nvSpPr>
        <p:spPr>
          <a:xfrm>
            <a:off x="1271463" y="235484"/>
            <a:ext cx="9649074" cy="6387032"/>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7" name="Platshållare för text 6"/>
          <p:cNvSpPr>
            <a:spLocks noGrp="1"/>
          </p:cNvSpPr>
          <p:nvPr>
            <p:ph type="body" sz="quarter" idx="13" hasCustomPrompt="1"/>
          </p:nvPr>
        </p:nvSpPr>
        <p:spPr>
          <a:xfrm>
            <a:off x="1271463" y="3726071"/>
            <a:ext cx="9649074" cy="1721250"/>
          </a:xfrm>
        </p:spPr>
        <p:txBody>
          <a:bodyPr>
            <a:noAutofit/>
          </a:bodyPr>
          <a:lstStyle>
            <a:lvl1pPr marL="0" indent="0" algn="ctr">
              <a:buNone/>
              <a:defRPr sz="2000">
                <a:solidFill>
                  <a:schemeClr val="bg2"/>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sv-SE" dirty="0"/>
              <a:t>Contact details, further information, etc.</a:t>
            </a:r>
          </a:p>
        </p:txBody>
      </p:sp>
      <p:pic>
        <p:nvPicPr>
          <p:cNvPr id="2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46" b="11346"/>
          <a:stretch/>
        </p:blipFill>
        <p:spPr>
          <a:xfrm>
            <a:off x="3915700" y="282328"/>
            <a:ext cx="4344350" cy="2015080"/>
          </a:xfrm>
          <a:prstGeom prst="rect">
            <a:avLst/>
          </a:prstGeom>
        </p:spPr>
      </p:pic>
      <p:pic>
        <p:nvPicPr>
          <p:cNvPr id="24" name="Bildobjekt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47260" y="5933664"/>
            <a:ext cx="332108" cy="332108"/>
          </a:xfrm>
          <a:prstGeom prst="rect">
            <a:avLst/>
          </a:prstGeom>
        </p:spPr>
      </p:pic>
      <p:sp>
        <p:nvSpPr>
          <p:cNvPr id="25" name="textruta 13"/>
          <p:cNvSpPr txBox="1"/>
          <p:nvPr userDrawn="1"/>
        </p:nvSpPr>
        <p:spPr>
          <a:xfrm>
            <a:off x="4511824" y="5930441"/>
            <a:ext cx="3528392" cy="338554"/>
          </a:xfrm>
          <a:prstGeom prst="rect">
            <a:avLst/>
          </a:prstGeom>
          <a:noFill/>
        </p:spPr>
        <p:txBody>
          <a:bodyPr wrap="square" rtlCol="0">
            <a:spAutoFit/>
          </a:bodyPr>
          <a:lstStyle/>
          <a:p>
            <a:pPr algn="l"/>
            <a:r>
              <a:rPr lang="sv-SE" sz="1600" dirty="0">
                <a:solidFill>
                  <a:schemeClr val="bg1"/>
                </a:solidFill>
              </a:rPr>
              <a:t>www.ieep.eu	@IEEP_eu</a:t>
            </a:r>
          </a:p>
        </p:txBody>
      </p:sp>
      <p:sp>
        <p:nvSpPr>
          <p:cNvPr id="9" name="Title 1"/>
          <p:cNvSpPr>
            <a:spLocks noGrp="1"/>
          </p:cNvSpPr>
          <p:nvPr>
            <p:ph type="title" hasCustomPrompt="1"/>
          </p:nvPr>
        </p:nvSpPr>
        <p:spPr>
          <a:xfrm>
            <a:off x="1271464" y="2579736"/>
            <a:ext cx="9649074" cy="1143000"/>
          </a:xfrm>
        </p:spPr>
        <p:txBody>
          <a:bodyPr anchor="t">
            <a:noAutofit/>
          </a:bodyPr>
          <a:lstStyle>
            <a:lvl1pPr algn="ctr">
              <a:defRPr sz="3600" b="1">
                <a:solidFill>
                  <a:schemeClr val="bg1"/>
                </a:solidFill>
              </a:defRPr>
            </a:lvl1pPr>
          </a:lstStyle>
          <a:p>
            <a:r>
              <a:rPr lang="en-US" dirty="0"/>
              <a:t>Thank you for your attention</a:t>
            </a:r>
            <a:endParaRPr lang="en-GB" dirty="0"/>
          </a:p>
        </p:txBody>
      </p:sp>
    </p:spTree>
    <p:extLst>
      <p:ext uri="{BB962C8B-B14F-4D97-AF65-F5344CB8AC3E}">
        <p14:creationId xmlns:p14="http://schemas.microsoft.com/office/powerpoint/2010/main" val="4171316521"/>
      </p:ext>
    </p:extLst>
  </p:cSld>
  <p:clrMapOvr>
    <a:masterClrMapping/>
  </p:clrMapOvr>
  <p:extLst mod="1">
    <p:ext uri="{DCECCB84-F9BA-43D5-87BE-67443E8EF086}">
      <p15:sldGuideLst xmlns:p15="http://schemas.microsoft.com/office/powerpoint/2012/main">
        <p15:guide id="1" orient="horz" pos="2160">
          <p15:clr>
            <a:srgbClr val="FBAE40"/>
          </p15:clr>
        </p15:guide>
        <p15:guide id="2" pos="3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wint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80" y="0"/>
            <a:ext cx="12241360" cy="6858000"/>
          </a:xfrm>
          <a:prstGeom prst="rect">
            <a:avLst/>
          </a:prstGeom>
        </p:spPr>
      </p:pic>
      <p:sp>
        <p:nvSpPr>
          <p:cNvPr id="5" name="Rectangle 4"/>
          <p:cNvSpPr/>
          <p:nvPr userDrawn="1"/>
        </p:nvSpPr>
        <p:spPr>
          <a:xfrm>
            <a:off x="-24680" y="2492896"/>
            <a:ext cx="7920880" cy="36724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ctrTitle" hasCustomPrompt="1"/>
          </p:nvPr>
        </p:nvSpPr>
        <p:spPr>
          <a:xfrm>
            <a:off x="263352" y="2659607"/>
            <a:ext cx="7200800" cy="1201441"/>
          </a:xfrm>
        </p:spPr>
        <p:txBody>
          <a:bodyPr anchor="b">
            <a:normAutofit/>
          </a:bodyPr>
          <a:lstStyle>
            <a:lvl1pPr algn="l">
              <a:defRPr sz="3600">
                <a:solidFill>
                  <a:schemeClr val="tx2"/>
                </a:solidFill>
              </a:defRPr>
            </a:lvl1pPr>
          </a:lstStyle>
          <a:p>
            <a:r>
              <a:rPr lang="en-US" dirty="0"/>
              <a:t>Enter title here</a:t>
            </a:r>
            <a:endParaRPr lang="en-GB" dirty="0"/>
          </a:p>
        </p:txBody>
      </p:sp>
      <p:sp>
        <p:nvSpPr>
          <p:cNvPr id="3" name="Subtitle 2"/>
          <p:cNvSpPr>
            <a:spLocks noGrp="1"/>
          </p:cNvSpPr>
          <p:nvPr>
            <p:ph type="subTitle" idx="1" hasCustomPrompt="1"/>
          </p:nvPr>
        </p:nvSpPr>
        <p:spPr>
          <a:xfrm>
            <a:off x="263352" y="3885342"/>
            <a:ext cx="7200800" cy="972998"/>
          </a:xfrm>
        </p:spPr>
        <p:txBody>
          <a:bodyPr>
            <a:normAutofit/>
          </a:bodyPr>
          <a:lstStyle>
            <a:lvl1pPr marL="0" indent="0" algn="l">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Enter sub-title here</a:t>
            </a:r>
            <a:endParaRPr lang="en-GB" dirty="0"/>
          </a:p>
        </p:txBody>
      </p:sp>
      <p:pic>
        <p:nvPicPr>
          <p:cNvPr id="9"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1346" b="11346"/>
          <a:stretch/>
        </p:blipFill>
        <p:spPr>
          <a:xfrm>
            <a:off x="8602959" y="0"/>
            <a:ext cx="3601247" cy="1670400"/>
          </a:xfrm>
          <a:prstGeom prst="rect">
            <a:avLst/>
          </a:prstGeom>
        </p:spPr>
      </p:pic>
      <p:sp>
        <p:nvSpPr>
          <p:cNvPr id="10" name="Platshållare för text 6"/>
          <p:cNvSpPr>
            <a:spLocks noGrp="1"/>
          </p:cNvSpPr>
          <p:nvPr>
            <p:ph type="body" sz="quarter" idx="10" hasCustomPrompt="1"/>
          </p:nvPr>
        </p:nvSpPr>
        <p:spPr>
          <a:xfrm>
            <a:off x="250662" y="4902944"/>
            <a:ext cx="7213489" cy="974328"/>
          </a:xfrm>
        </p:spPr>
        <p:txBody>
          <a:bodyPr>
            <a:noAutofit/>
          </a:bodyPr>
          <a:lstStyle>
            <a:lvl1pPr marL="0" indent="0">
              <a:buNone/>
              <a:defRPr sz="1800">
                <a:solidFill>
                  <a:schemeClr val="tx2"/>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sv-SE" dirty="0"/>
              <a:t>Name(s), date, event, etc.</a:t>
            </a:r>
          </a:p>
        </p:txBody>
      </p:sp>
      <p:pic>
        <p:nvPicPr>
          <p:cNvPr id="11" name="Bildobjekt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27780" y="6396979"/>
            <a:ext cx="332108" cy="332108"/>
          </a:xfrm>
          <a:prstGeom prst="rect">
            <a:avLst/>
          </a:prstGeom>
        </p:spPr>
      </p:pic>
      <p:sp>
        <p:nvSpPr>
          <p:cNvPr id="12" name="textruta 13"/>
          <p:cNvSpPr txBox="1"/>
          <p:nvPr userDrawn="1"/>
        </p:nvSpPr>
        <p:spPr>
          <a:xfrm>
            <a:off x="8472264" y="6381328"/>
            <a:ext cx="4320480" cy="338554"/>
          </a:xfrm>
          <a:prstGeom prst="rect">
            <a:avLst/>
          </a:prstGeom>
          <a:noFill/>
        </p:spPr>
        <p:txBody>
          <a:bodyPr wrap="square" rtlCol="0">
            <a:spAutoFit/>
          </a:bodyPr>
          <a:lstStyle/>
          <a:p>
            <a:pPr algn="ctr"/>
            <a:r>
              <a:rPr lang="sv-SE" sz="1600" dirty="0">
                <a:solidFill>
                  <a:schemeClr val="bg1"/>
                </a:solidFill>
              </a:rPr>
              <a:t>www.ieep.eu	@IEEP_eu</a:t>
            </a:r>
          </a:p>
        </p:txBody>
      </p:sp>
    </p:spTree>
    <p:extLst>
      <p:ext uri="{BB962C8B-B14F-4D97-AF65-F5344CB8AC3E}">
        <p14:creationId xmlns:p14="http://schemas.microsoft.com/office/powerpoint/2010/main" val="204803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nal slide - simple">
    <p:spTree>
      <p:nvGrpSpPr>
        <p:cNvPr id="1" name=""/>
        <p:cNvGrpSpPr/>
        <p:nvPr/>
      </p:nvGrpSpPr>
      <p:grpSpPr>
        <a:xfrm>
          <a:off x="0" y="0"/>
          <a:ext cx="0" cy="0"/>
          <a:chOff x="0" y="0"/>
          <a:chExt cx="0" cy="0"/>
        </a:xfrm>
      </p:grpSpPr>
      <p:sp>
        <p:nvSpPr>
          <p:cNvPr id="14" name="Platshållare för text 6"/>
          <p:cNvSpPr>
            <a:spLocks noGrp="1"/>
          </p:cNvSpPr>
          <p:nvPr>
            <p:ph type="body" sz="quarter" idx="13" hasCustomPrompt="1"/>
          </p:nvPr>
        </p:nvSpPr>
        <p:spPr>
          <a:xfrm>
            <a:off x="1271463" y="3726071"/>
            <a:ext cx="9649074" cy="1721250"/>
          </a:xfrm>
        </p:spPr>
        <p:txBody>
          <a:bodyPr>
            <a:noAutofit/>
          </a:bodyPr>
          <a:lstStyle>
            <a:lvl1pPr marL="0" indent="0" algn="ctr">
              <a:buNone/>
              <a:defRPr sz="2000">
                <a:solidFill>
                  <a:schemeClr val="tx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sv-SE" dirty="0"/>
              <a:t>Contact details, further information, etc.</a:t>
            </a:r>
          </a:p>
        </p:txBody>
      </p:sp>
      <p:pic>
        <p:nvPicPr>
          <p:cNvPr id="15"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15700" y="421145"/>
            <a:ext cx="4344350" cy="1737445"/>
          </a:xfrm>
          <a:prstGeom prst="rect">
            <a:avLst/>
          </a:prstGeom>
        </p:spPr>
      </p:pic>
      <p:sp>
        <p:nvSpPr>
          <p:cNvPr id="16" name="textruta 13"/>
          <p:cNvSpPr txBox="1"/>
          <p:nvPr userDrawn="1"/>
        </p:nvSpPr>
        <p:spPr>
          <a:xfrm>
            <a:off x="4511824" y="5926186"/>
            <a:ext cx="3528392" cy="338554"/>
          </a:xfrm>
          <a:prstGeom prst="rect">
            <a:avLst/>
          </a:prstGeom>
          <a:noFill/>
        </p:spPr>
        <p:txBody>
          <a:bodyPr wrap="square" rtlCol="0">
            <a:spAutoFit/>
          </a:bodyPr>
          <a:lstStyle/>
          <a:p>
            <a:pPr algn="l"/>
            <a:r>
              <a:rPr lang="sv-SE" sz="1600" dirty="0">
                <a:solidFill>
                  <a:schemeClr val="tx1"/>
                </a:solidFill>
              </a:rPr>
              <a:t>www.ieep.eu	@IEEP_eu</a:t>
            </a:r>
          </a:p>
        </p:txBody>
      </p:sp>
      <p:pic>
        <p:nvPicPr>
          <p:cNvPr id="17" name="Bildobjekt 3"/>
          <p:cNvPicPr>
            <a:picLocks noChangeAspect="1"/>
          </p:cNvPicPr>
          <p:nvPr userDrawn="1"/>
        </p:nvPicPr>
        <p:blipFill>
          <a:blip r:embed="rId3" cstate="screen">
            <a:duotone>
              <a:prstClr val="black"/>
              <a:schemeClr val="tx1">
                <a:alpha val="60000"/>
                <a:tint val="45000"/>
                <a:satMod val="400000"/>
              </a:schemeClr>
            </a:duotone>
            <a:extLst>
              <a:ext uri="{28A0092B-C50C-407E-A947-70E740481C1C}">
                <a14:useLocalDpi xmlns:a14="http://schemas.microsoft.com/office/drawing/2010/main"/>
              </a:ext>
            </a:extLst>
          </a:blip>
          <a:stretch>
            <a:fillRect/>
          </a:stretch>
        </p:blipFill>
        <p:spPr>
          <a:xfrm>
            <a:off x="6023992" y="5898538"/>
            <a:ext cx="393852" cy="393850"/>
          </a:xfrm>
          <a:prstGeom prst="rect">
            <a:avLst/>
          </a:prstGeom>
        </p:spPr>
      </p:pic>
      <p:sp>
        <p:nvSpPr>
          <p:cNvPr id="7" name="Title 1"/>
          <p:cNvSpPr>
            <a:spLocks noGrp="1"/>
          </p:cNvSpPr>
          <p:nvPr>
            <p:ph type="title" hasCustomPrompt="1"/>
          </p:nvPr>
        </p:nvSpPr>
        <p:spPr>
          <a:xfrm>
            <a:off x="1271464" y="2579736"/>
            <a:ext cx="9649074" cy="1143000"/>
          </a:xfrm>
        </p:spPr>
        <p:txBody>
          <a:bodyPr anchor="t">
            <a:noAutofit/>
          </a:bodyPr>
          <a:lstStyle>
            <a:lvl1pPr algn="ctr">
              <a:defRPr sz="3600" b="1">
                <a:solidFill>
                  <a:schemeClr val="bg2"/>
                </a:solidFill>
              </a:defRPr>
            </a:lvl1pPr>
          </a:lstStyle>
          <a:p>
            <a:r>
              <a:rPr lang="en-US" dirty="0"/>
              <a:t>Thank you for your attention</a:t>
            </a:r>
            <a:endParaRPr lang="en-GB" dirty="0"/>
          </a:p>
        </p:txBody>
      </p:sp>
    </p:spTree>
    <p:extLst>
      <p:ext uri="{BB962C8B-B14F-4D97-AF65-F5344CB8AC3E}">
        <p14:creationId xmlns:p14="http://schemas.microsoft.com/office/powerpoint/2010/main" val="258267965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3393" y="274638"/>
            <a:ext cx="10945216" cy="1143000"/>
          </a:xfrm>
        </p:spPr>
        <p:txBody>
          <a:bodyPr/>
          <a:lstStyle>
            <a:lvl1pPr>
              <a:defRPr/>
            </a:lvl1pPr>
          </a:lstStyle>
          <a:p>
            <a:r>
              <a:rPr lang="en-US" dirty="0"/>
              <a:t>Empty slide</a:t>
            </a:r>
            <a:endParaRPr lang="en-GB" dirty="0"/>
          </a:p>
        </p:txBody>
      </p:sp>
      <p:sp>
        <p:nvSpPr>
          <p:cNvPr id="4" name="Slide Number Placeholder 5"/>
          <p:cNvSpPr>
            <a:spLocks noGrp="1"/>
          </p:cNvSpPr>
          <p:nvPr>
            <p:ph type="sldNum" sz="quarter" idx="10"/>
          </p:nvPr>
        </p:nvSpPr>
        <p:spPr>
          <a:xfrm>
            <a:off x="11424592" y="94923"/>
            <a:ext cx="621432" cy="525765"/>
          </a:xfrm>
          <a:prstGeom prst="rect">
            <a:avLst/>
          </a:prstGeom>
        </p:spPr>
        <p:txBody>
          <a:bodyPr vert="horz" lIns="91440" tIns="45720" rIns="91440" bIns="45720" rtlCol="0" anchor="ctr"/>
          <a:lstStyle>
            <a:lvl1pPr algn="r">
              <a:defRPr sz="1400">
                <a:solidFill>
                  <a:schemeClr val="tx1">
                    <a:tint val="75000"/>
                  </a:schemeClr>
                </a:solidFill>
              </a:defRPr>
            </a:lvl1pPr>
          </a:lstStyle>
          <a:p>
            <a:fld id="{A10E1957-9940-4AF8-8811-03C377A9C00A}" type="slidenum">
              <a:rPr lang="en-GB" smtClean="0"/>
              <a:pPr/>
              <a:t>‹#›</a:t>
            </a:fld>
            <a:endParaRPr lang="en-GB" dirty="0"/>
          </a:p>
        </p:txBody>
      </p:sp>
    </p:spTree>
    <p:extLst>
      <p:ext uri="{BB962C8B-B14F-4D97-AF65-F5344CB8AC3E}">
        <p14:creationId xmlns:p14="http://schemas.microsoft.com/office/powerpoint/2010/main" val="2206596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autum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1346" b="11346"/>
          <a:stretch/>
        </p:blipFill>
        <p:spPr>
          <a:xfrm>
            <a:off x="8602959" y="0"/>
            <a:ext cx="3601247" cy="1670400"/>
          </a:xfrm>
          <a:prstGeom prst="rect">
            <a:avLst/>
          </a:prstGeom>
        </p:spPr>
      </p:pic>
      <p:pic>
        <p:nvPicPr>
          <p:cNvPr id="11" name="Bildobjekt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27780" y="6396979"/>
            <a:ext cx="332108" cy="332108"/>
          </a:xfrm>
          <a:prstGeom prst="rect">
            <a:avLst/>
          </a:prstGeom>
        </p:spPr>
      </p:pic>
      <p:sp>
        <p:nvSpPr>
          <p:cNvPr id="12" name="textruta 13"/>
          <p:cNvSpPr txBox="1"/>
          <p:nvPr userDrawn="1"/>
        </p:nvSpPr>
        <p:spPr>
          <a:xfrm>
            <a:off x="8472264" y="6381328"/>
            <a:ext cx="4320480" cy="338554"/>
          </a:xfrm>
          <a:prstGeom prst="rect">
            <a:avLst/>
          </a:prstGeom>
          <a:noFill/>
        </p:spPr>
        <p:txBody>
          <a:bodyPr wrap="square" rtlCol="0">
            <a:spAutoFit/>
          </a:bodyPr>
          <a:lstStyle/>
          <a:p>
            <a:pPr algn="ctr"/>
            <a:r>
              <a:rPr lang="sv-SE" sz="1600" dirty="0">
                <a:solidFill>
                  <a:schemeClr val="bg1"/>
                </a:solidFill>
              </a:rPr>
              <a:t>www.ieep.eu	@IEEP_eu</a:t>
            </a:r>
          </a:p>
        </p:txBody>
      </p:sp>
      <p:sp>
        <p:nvSpPr>
          <p:cNvPr id="13" name="Rectangle 12"/>
          <p:cNvSpPr/>
          <p:nvPr userDrawn="1"/>
        </p:nvSpPr>
        <p:spPr>
          <a:xfrm>
            <a:off x="-12206" y="2492896"/>
            <a:ext cx="7908406" cy="3672408"/>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 name="Title 1"/>
          <p:cNvSpPr>
            <a:spLocks noGrp="1"/>
          </p:cNvSpPr>
          <p:nvPr>
            <p:ph type="ctrTitle" hasCustomPrompt="1"/>
          </p:nvPr>
        </p:nvSpPr>
        <p:spPr>
          <a:xfrm>
            <a:off x="263352" y="2659607"/>
            <a:ext cx="7200800" cy="1201441"/>
          </a:xfrm>
        </p:spPr>
        <p:txBody>
          <a:bodyPr anchor="b">
            <a:normAutofit/>
          </a:bodyPr>
          <a:lstStyle>
            <a:lvl1pPr algn="l">
              <a:defRPr sz="3600">
                <a:solidFill>
                  <a:schemeClr val="bg1"/>
                </a:solidFill>
              </a:defRPr>
            </a:lvl1pPr>
          </a:lstStyle>
          <a:p>
            <a:r>
              <a:rPr lang="en-US" dirty="0"/>
              <a:t>Enter title here</a:t>
            </a:r>
            <a:endParaRPr lang="en-GB" dirty="0"/>
          </a:p>
        </p:txBody>
      </p:sp>
      <p:sp>
        <p:nvSpPr>
          <p:cNvPr id="15" name="Subtitle 2"/>
          <p:cNvSpPr>
            <a:spLocks noGrp="1"/>
          </p:cNvSpPr>
          <p:nvPr>
            <p:ph type="subTitle" idx="1" hasCustomPrompt="1"/>
          </p:nvPr>
        </p:nvSpPr>
        <p:spPr>
          <a:xfrm>
            <a:off x="263352" y="3876920"/>
            <a:ext cx="7200800" cy="920232"/>
          </a:xfrm>
        </p:spPr>
        <p:txBody>
          <a:bodyPr>
            <a:normAutofit/>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Enter sub-title here</a:t>
            </a:r>
            <a:endParaRPr lang="en-GB" dirty="0"/>
          </a:p>
        </p:txBody>
      </p:sp>
      <p:sp>
        <p:nvSpPr>
          <p:cNvPr id="17" name="Platshållare för text 6"/>
          <p:cNvSpPr>
            <a:spLocks noGrp="1"/>
          </p:cNvSpPr>
          <p:nvPr>
            <p:ph type="body" sz="quarter" idx="10" hasCustomPrompt="1"/>
          </p:nvPr>
        </p:nvSpPr>
        <p:spPr>
          <a:xfrm>
            <a:off x="260232" y="4838093"/>
            <a:ext cx="7203920" cy="1111187"/>
          </a:xfrm>
        </p:spPr>
        <p:txBody>
          <a:bodyPr>
            <a:noAutofit/>
          </a:bodyPr>
          <a:lstStyle>
            <a:lvl1pPr marL="0" indent="0">
              <a:buNone/>
              <a:defRPr sz="18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sv-SE" dirty="0"/>
              <a:t>Name(s), date, event, etc.</a:t>
            </a:r>
          </a:p>
        </p:txBody>
      </p:sp>
    </p:spTree>
    <p:extLst>
      <p:ext uri="{BB962C8B-B14F-4D97-AF65-F5344CB8AC3E}">
        <p14:creationId xmlns:p14="http://schemas.microsoft.com/office/powerpoint/2010/main" val="3675205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ocea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206" y="0"/>
            <a:ext cx="12300895" cy="6858000"/>
          </a:xfrm>
          <a:prstGeom prst="rect">
            <a:avLst/>
          </a:prstGeom>
        </p:spPr>
      </p:pic>
      <p:pic>
        <p:nvPicPr>
          <p:cNvPr id="9"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1346" b="11346"/>
          <a:stretch/>
        </p:blipFill>
        <p:spPr>
          <a:xfrm>
            <a:off x="8602959" y="0"/>
            <a:ext cx="3601247" cy="1670400"/>
          </a:xfrm>
          <a:prstGeom prst="rect">
            <a:avLst/>
          </a:prstGeom>
        </p:spPr>
      </p:pic>
      <p:pic>
        <p:nvPicPr>
          <p:cNvPr id="11" name="Bildobjekt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27780" y="6396979"/>
            <a:ext cx="332108" cy="332108"/>
          </a:xfrm>
          <a:prstGeom prst="rect">
            <a:avLst/>
          </a:prstGeom>
        </p:spPr>
      </p:pic>
      <p:sp>
        <p:nvSpPr>
          <p:cNvPr id="12" name="textruta 13"/>
          <p:cNvSpPr txBox="1"/>
          <p:nvPr userDrawn="1"/>
        </p:nvSpPr>
        <p:spPr>
          <a:xfrm>
            <a:off x="8472264" y="6381328"/>
            <a:ext cx="4320480" cy="338554"/>
          </a:xfrm>
          <a:prstGeom prst="rect">
            <a:avLst/>
          </a:prstGeom>
          <a:noFill/>
        </p:spPr>
        <p:txBody>
          <a:bodyPr wrap="square" rtlCol="0">
            <a:spAutoFit/>
          </a:bodyPr>
          <a:lstStyle/>
          <a:p>
            <a:pPr algn="ctr"/>
            <a:r>
              <a:rPr lang="sv-SE" sz="1600" dirty="0">
                <a:solidFill>
                  <a:schemeClr val="bg1"/>
                </a:solidFill>
              </a:rPr>
              <a:t>www.ieep.eu	@IEEP_eu</a:t>
            </a:r>
          </a:p>
        </p:txBody>
      </p:sp>
      <p:sp>
        <p:nvSpPr>
          <p:cNvPr id="13" name="Rectangle 12"/>
          <p:cNvSpPr/>
          <p:nvPr userDrawn="1"/>
        </p:nvSpPr>
        <p:spPr>
          <a:xfrm>
            <a:off x="-12206" y="2492896"/>
            <a:ext cx="7908406" cy="3672408"/>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 name="Title 1"/>
          <p:cNvSpPr>
            <a:spLocks noGrp="1"/>
          </p:cNvSpPr>
          <p:nvPr>
            <p:ph type="ctrTitle" hasCustomPrompt="1"/>
          </p:nvPr>
        </p:nvSpPr>
        <p:spPr>
          <a:xfrm>
            <a:off x="263352" y="2659607"/>
            <a:ext cx="7200800" cy="1201441"/>
          </a:xfrm>
        </p:spPr>
        <p:txBody>
          <a:bodyPr anchor="b">
            <a:normAutofit/>
          </a:bodyPr>
          <a:lstStyle>
            <a:lvl1pPr algn="l">
              <a:defRPr sz="3600">
                <a:solidFill>
                  <a:schemeClr val="bg1"/>
                </a:solidFill>
              </a:defRPr>
            </a:lvl1pPr>
          </a:lstStyle>
          <a:p>
            <a:r>
              <a:rPr lang="en-US" dirty="0"/>
              <a:t>Enter title here</a:t>
            </a:r>
            <a:endParaRPr lang="en-GB" dirty="0"/>
          </a:p>
        </p:txBody>
      </p:sp>
      <p:sp>
        <p:nvSpPr>
          <p:cNvPr id="15" name="Subtitle 2"/>
          <p:cNvSpPr>
            <a:spLocks noGrp="1"/>
          </p:cNvSpPr>
          <p:nvPr>
            <p:ph type="subTitle" idx="1" hasCustomPrompt="1"/>
          </p:nvPr>
        </p:nvSpPr>
        <p:spPr>
          <a:xfrm>
            <a:off x="263352" y="3876920"/>
            <a:ext cx="7200800" cy="920232"/>
          </a:xfrm>
        </p:spPr>
        <p:txBody>
          <a:bodyPr>
            <a:normAutofit/>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Enter sub-title here</a:t>
            </a:r>
            <a:endParaRPr lang="en-GB" dirty="0"/>
          </a:p>
        </p:txBody>
      </p:sp>
      <p:sp>
        <p:nvSpPr>
          <p:cNvPr id="17" name="Platshållare för text 6"/>
          <p:cNvSpPr>
            <a:spLocks noGrp="1"/>
          </p:cNvSpPr>
          <p:nvPr>
            <p:ph type="body" sz="quarter" idx="10" hasCustomPrompt="1"/>
          </p:nvPr>
        </p:nvSpPr>
        <p:spPr>
          <a:xfrm>
            <a:off x="260232" y="4838093"/>
            <a:ext cx="7203920" cy="1111187"/>
          </a:xfrm>
        </p:spPr>
        <p:txBody>
          <a:bodyPr>
            <a:noAutofit/>
          </a:bodyPr>
          <a:lstStyle>
            <a:lvl1pPr marL="0" indent="0">
              <a:buNone/>
              <a:defRPr sz="18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sv-SE" dirty="0"/>
              <a:t>Name(s), date, event, etc.</a:t>
            </a:r>
          </a:p>
        </p:txBody>
      </p:sp>
    </p:spTree>
    <p:extLst>
      <p:ext uri="{BB962C8B-B14F-4D97-AF65-F5344CB8AC3E}">
        <p14:creationId xmlns:p14="http://schemas.microsoft.com/office/powerpoint/2010/main" val="392771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farm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8645" b="8645"/>
          <a:stretch/>
        </p:blipFill>
        <p:spPr>
          <a:xfrm>
            <a:off x="-96688" y="0"/>
            <a:ext cx="12385376" cy="6858000"/>
          </a:xfrm>
          <a:prstGeom prst="rect">
            <a:avLst/>
          </a:prstGeom>
        </p:spPr>
      </p:pic>
      <p:pic>
        <p:nvPicPr>
          <p:cNvPr id="9"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11346" b="11346"/>
          <a:stretch/>
        </p:blipFill>
        <p:spPr>
          <a:xfrm>
            <a:off x="8602959" y="0"/>
            <a:ext cx="3601247" cy="1670400"/>
          </a:xfrm>
          <a:prstGeom prst="rect">
            <a:avLst/>
          </a:prstGeom>
        </p:spPr>
      </p:pic>
      <p:pic>
        <p:nvPicPr>
          <p:cNvPr id="11" name="Bildobjekt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27780" y="6396979"/>
            <a:ext cx="332108" cy="332108"/>
          </a:xfrm>
          <a:prstGeom prst="rect">
            <a:avLst/>
          </a:prstGeom>
        </p:spPr>
      </p:pic>
      <p:sp>
        <p:nvSpPr>
          <p:cNvPr id="12" name="textruta 13"/>
          <p:cNvSpPr txBox="1"/>
          <p:nvPr userDrawn="1"/>
        </p:nvSpPr>
        <p:spPr>
          <a:xfrm>
            <a:off x="8472264" y="6381328"/>
            <a:ext cx="4320480" cy="338554"/>
          </a:xfrm>
          <a:prstGeom prst="rect">
            <a:avLst/>
          </a:prstGeom>
          <a:noFill/>
        </p:spPr>
        <p:txBody>
          <a:bodyPr wrap="square" rtlCol="0">
            <a:spAutoFit/>
          </a:bodyPr>
          <a:lstStyle/>
          <a:p>
            <a:pPr algn="ctr"/>
            <a:r>
              <a:rPr lang="sv-SE" sz="1600" dirty="0">
                <a:solidFill>
                  <a:schemeClr val="bg1"/>
                </a:solidFill>
              </a:rPr>
              <a:t>www.ieep.eu	@IEEP_eu</a:t>
            </a:r>
          </a:p>
        </p:txBody>
      </p:sp>
      <p:sp>
        <p:nvSpPr>
          <p:cNvPr id="13" name="Rectangle 12"/>
          <p:cNvSpPr/>
          <p:nvPr userDrawn="1"/>
        </p:nvSpPr>
        <p:spPr>
          <a:xfrm>
            <a:off x="-12206" y="2492896"/>
            <a:ext cx="7908406" cy="3672408"/>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 name="Title 1"/>
          <p:cNvSpPr>
            <a:spLocks noGrp="1"/>
          </p:cNvSpPr>
          <p:nvPr>
            <p:ph type="ctrTitle" hasCustomPrompt="1"/>
          </p:nvPr>
        </p:nvSpPr>
        <p:spPr>
          <a:xfrm>
            <a:off x="263352" y="2659607"/>
            <a:ext cx="7200800" cy="1201441"/>
          </a:xfrm>
        </p:spPr>
        <p:txBody>
          <a:bodyPr anchor="b">
            <a:normAutofit/>
          </a:bodyPr>
          <a:lstStyle>
            <a:lvl1pPr algn="l">
              <a:defRPr sz="3600">
                <a:solidFill>
                  <a:schemeClr val="bg1"/>
                </a:solidFill>
              </a:defRPr>
            </a:lvl1pPr>
          </a:lstStyle>
          <a:p>
            <a:r>
              <a:rPr lang="en-US" dirty="0"/>
              <a:t>Enter title here</a:t>
            </a:r>
            <a:endParaRPr lang="en-GB" dirty="0"/>
          </a:p>
        </p:txBody>
      </p:sp>
      <p:sp>
        <p:nvSpPr>
          <p:cNvPr id="15" name="Subtitle 2"/>
          <p:cNvSpPr>
            <a:spLocks noGrp="1"/>
          </p:cNvSpPr>
          <p:nvPr>
            <p:ph type="subTitle" idx="1" hasCustomPrompt="1"/>
          </p:nvPr>
        </p:nvSpPr>
        <p:spPr>
          <a:xfrm>
            <a:off x="263352" y="3876920"/>
            <a:ext cx="7200800" cy="920232"/>
          </a:xfrm>
        </p:spPr>
        <p:txBody>
          <a:bodyPr>
            <a:normAutofit/>
          </a:bodyPr>
          <a:lstStyle>
            <a:lvl1pPr marL="0" indent="0" algn="l">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Enter sub-title here</a:t>
            </a:r>
            <a:endParaRPr lang="en-GB" dirty="0"/>
          </a:p>
        </p:txBody>
      </p:sp>
      <p:sp>
        <p:nvSpPr>
          <p:cNvPr id="17" name="Platshållare för text 6"/>
          <p:cNvSpPr>
            <a:spLocks noGrp="1"/>
          </p:cNvSpPr>
          <p:nvPr>
            <p:ph type="body" sz="quarter" idx="10" hasCustomPrompt="1"/>
          </p:nvPr>
        </p:nvSpPr>
        <p:spPr>
          <a:xfrm>
            <a:off x="260232" y="4838093"/>
            <a:ext cx="7203920" cy="1111187"/>
          </a:xfrm>
        </p:spPr>
        <p:txBody>
          <a:bodyPr>
            <a:noAutofit/>
          </a:bodyPr>
          <a:lstStyle>
            <a:lvl1pPr marL="0" indent="0">
              <a:buNone/>
              <a:defRPr sz="18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sv-SE" dirty="0"/>
              <a:t>Name(s), date, event, etc.</a:t>
            </a:r>
          </a:p>
        </p:txBody>
      </p:sp>
    </p:spTree>
    <p:extLst>
      <p:ext uri="{BB962C8B-B14F-4D97-AF65-F5344CB8AC3E}">
        <p14:creationId xmlns:p14="http://schemas.microsoft.com/office/powerpoint/2010/main" val="97168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editable">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0" y="0"/>
            <a:ext cx="12192000" cy="6858000"/>
          </a:xfrm>
        </p:spPr>
        <p:txBody>
          <a:bodyPr/>
          <a:lstStyle>
            <a:lvl1pPr marL="0" indent="0">
              <a:buNone/>
              <a:defRPr/>
            </a:lvl1pPr>
          </a:lstStyle>
          <a:p>
            <a:r>
              <a:rPr lang="en-US"/>
              <a:t>Click icon to add picture</a:t>
            </a:r>
            <a:endParaRPr lang="en-GB" dirty="0"/>
          </a:p>
        </p:txBody>
      </p:sp>
      <p:sp>
        <p:nvSpPr>
          <p:cNvPr id="5" name="Rectangle 4"/>
          <p:cNvSpPr/>
          <p:nvPr userDrawn="1"/>
        </p:nvSpPr>
        <p:spPr>
          <a:xfrm>
            <a:off x="-24680" y="2492896"/>
            <a:ext cx="7920880" cy="36724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2" name="Content Placeholder 21"/>
          <p:cNvSpPr>
            <a:spLocks noGrp="1"/>
          </p:cNvSpPr>
          <p:nvPr>
            <p:ph sz="quarter" idx="12"/>
          </p:nvPr>
        </p:nvSpPr>
        <p:spPr>
          <a:xfrm>
            <a:off x="-25400" y="2492375"/>
            <a:ext cx="7921625" cy="3673475"/>
          </a:xfrm>
          <a:solidFill>
            <a:schemeClr val="bg1"/>
          </a:solidFill>
          <a:ln>
            <a:noFill/>
          </a:ln>
        </p:spPr>
        <p:txBody>
          <a:bodyPr/>
          <a:lstStyle>
            <a:lvl1pPr marL="0" indent="0">
              <a:buNone/>
              <a:defRPr/>
            </a:lvl1pPr>
          </a:lstStyle>
          <a:p>
            <a:pPr lvl="0"/>
            <a:r>
              <a:rPr lang="en-US"/>
              <a:t>Edit Master text styles</a:t>
            </a:r>
          </a:p>
        </p:txBody>
      </p:sp>
      <p:sp>
        <p:nvSpPr>
          <p:cNvPr id="2" name="Title 1"/>
          <p:cNvSpPr>
            <a:spLocks noGrp="1"/>
          </p:cNvSpPr>
          <p:nvPr>
            <p:ph type="ctrTitle" hasCustomPrompt="1"/>
          </p:nvPr>
        </p:nvSpPr>
        <p:spPr>
          <a:xfrm>
            <a:off x="263352" y="2659607"/>
            <a:ext cx="7200800" cy="1201441"/>
          </a:xfrm>
        </p:spPr>
        <p:txBody>
          <a:bodyPr anchor="b">
            <a:normAutofit/>
          </a:bodyPr>
          <a:lstStyle>
            <a:lvl1pPr algn="l">
              <a:defRPr sz="3600">
                <a:solidFill>
                  <a:schemeClr val="tx2"/>
                </a:solidFill>
              </a:defRPr>
            </a:lvl1pPr>
          </a:lstStyle>
          <a:p>
            <a:r>
              <a:rPr lang="en-US" dirty="0"/>
              <a:t>Enter title here</a:t>
            </a:r>
            <a:endParaRPr lang="en-GB" dirty="0"/>
          </a:p>
        </p:txBody>
      </p:sp>
      <p:sp>
        <p:nvSpPr>
          <p:cNvPr id="3" name="Subtitle 2"/>
          <p:cNvSpPr>
            <a:spLocks noGrp="1"/>
          </p:cNvSpPr>
          <p:nvPr>
            <p:ph type="subTitle" idx="1" hasCustomPrompt="1"/>
          </p:nvPr>
        </p:nvSpPr>
        <p:spPr>
          <a:xfrm>
            <a:off x="263352" y="3885342"/>
            <a:ext cx="7200800" cy="662108"/>
          </a:xfrm>
        </p:spPr>
        <p:txBody>
          <a:bodyPr>
            <a:normAutofit/>
          </a:bodyPr>
          <a:lstStyle>
            <a:lvl1pPr marL="0" indent="0" algn="l">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Enter sub-title here</a:t>
            </a:r>
            <a:endParaRPr lang="en-GB" dirty="0"/>
          </a:p>
        </p:txBody>
      </p:sp>
      <p:sp>
        <p:nvSpPr>
          <p:cNvPr id="10" name="Platshållare för text 6"/>
          <p:cNvSpPr>
            <a:spLocks noGrp="1"/>
          </p:cNvSpPr>
          <p:nvPr>
            <p:ph type="body" sz="quarter" idx="10" hasCustomPrompt="1"/>
          </p:nvPr>
        </p:nvSpPr>
        <p:spPr>
          <a:xfrm>
            <a:off x="250662" y="4571743"/>
            <a:ext cx="7213489" cy="730900"/>
          </a:xfrm>
        </p:spPr>
        <p:txBody>
          <a:bodyPr>
            <a:noAutofit/>
          </a:bodyPr>
          <a:lstStyle>
            <a:lvl1pPr marL="0" indent="0">
              <a:buNone/>
              <a:defRPr sz="1800">
                <a:solidFill>
                  <a:schemeClr val="tx2"/>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sv-SE" dirty="0"/>
              <a:t>Name(s), date, event, etc.</a:t>
            </a:r>
          </a:p>
        </p:txBody>
      </p:sp>
      <p:sp>
        <p:nvSpPr>
          <p:cNvPr id="16" name="textruta 13"/>
          <p:cNvSpPr txBox="1"/>
          <p:nvPr userDrawn="1"/>
        </p:nvSpPr>
        <p:spPr>
          <a:xfrm>
            <a:off x="231007" y="5303786"/>
            <a:ext cx="3912396" cy="276999"/>
          </a:xfrm>
          <a:prstGeom prst="rect">
            <a:avLst/>
          </a:prstGeom>
          <a:noFill/>
        </p:spPr>
        <p:txBody>
          <a:bodyPr wrap="square" rtlCol="0">
            <a:spAutoFit/>
          </a:bodyPr>
          <a:lstStyle/>
          <a:p>
            <a:pPr algn="l"/>
            <a:r>
              <a:rPr lang="sv-SE" sz="1200" dirty="0">
                <a:solidFill>
                  <a:schemeClr val="tx1"/>
                </a:solidFill>
              </a:rPr>
              <a:t>In collaboration with:</a:t>
            </a:r>
          </a:p>
        </p:txBody>
      </p:sp>
      <p:sp>
        <p:nvSpPr>
          <p:cNvPr id="7" name="TextBox 6"/>
          <p:cNvSpPr txBox="1"/>
          <p:nvPr userDrawn="1"/>
        </p:nvSpPr>
        <p:spPr>
          <a:xfrm>
            <a:off x="263352" y="583679"/>
            <a:ext cx="7632848" cy="1477328"/>
          </a:xfrm>
          <a:prstGeom prst="rect">
            <a:avLst/>
          </a:prstGeom>
          <a:noFill/>
        </p:spPr>
        <p:txBody>
          <a:bodyPr wrap="square" rtlCol="0">
            <a:spAutoFit/>
          </a:bodyPr>
          <a:lstStyle/>
          <a:p>
            <a:pPr algn="l"/>
            <a:r>
              <a:rPr lang="en-GB" u="sng" dirty="0">
                <a:solidFill>
                  <a:srgbClr val="C00000"/>
                </a:solidFill>
              </a:rPr>
              <a:t>Add your own background picture:</a:t>
            </a:r>
            <a:r>
              <a:rPr lang="en-GB" u="sng" baseline="0" dirty="0">
                <a:solidFill>
                  <a:srgbClr val="C00000"/>
                </a:solidFill>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a:solidFill>
                  <a:srgbClr val="C00000"/>
                </a:solidFill>
              </a:rPr>
              <a:t>Do not </a:t>
            </a:r>
            <a:r>
              <a:rPr lang="en-GB" b="0" baseline="0" dirty="0">
                <a:solidFill>
                  <a:srgbClr val="C00000"/>
                </a:solidFill>
              </a:rPr>
              <a:t>change the IEEP logo or the website/Twitter details to the right!</a:t>
            </a:r>
          </a:p>
          <a:p>
            <a:pPr marL="285750" indent="-285750" algn="l">
              <a:buFont typeface="Arial" panose="020B0604020202020204" pitchFamily="34" charset="0"/>
              <a:buChar char="•"/>
            </a:pPr>
            <a:r>
              <a:rPr lang="en-GB" b="1" baseline="0" dirty="0">
                <a:solidFill>
                  <a:srgbClr val="C00000"/>
                </a:solidFill>
              </a:rPr>
              <a:t>Insert</a:t>
            </a:r>
            <a:r>
              <a:rPr lang="en-GB" baseline="0" dirty="0">
                <a:solidFill>
                  <a:srgbClr val="C00000"/>
                </a:solidFill>
              </a:rPr>
              <a:t> + </a:t>
            </a:r>
            <a:r>
              <a:rPr lang="en-GB" b="1" baseline="0" dirty="0">
                <a:solidFill>
                  <a:srgbClr val="C00000"/>
                </a:solidFill>
              </a:rPr>
              <a:t>Pictures</a:t>
            </a:r>
            <a:endParaRPr lang="en-GB" b="0" baseline="0" dirty="0">
              <a:solidFill>
                <a:srgbClr val="C00000"/>
              </a:solidFill>
            </a:endParaRPr>
          </a:p>
          <a:p>
            <a:pPr marL="285750" indent="-285750" algn="l">
              <a:buFont typeface="Arial" panose="020B0604020202020204" pitchFamily="34" charset="0"/>
              <a:buChar char="•"/>
            </a:pPr>
            <a:r>
              <a:rPr lang="en-GB" b="0" baseline="0" dirty="0">
                <a:solidFill>
                  <a:srgbClr val="C00000"/>
                </a:solidFill>
              </a:rPr>
              <a:t>The picture should snap automatically to the background placeholder </a:t>
            </a:r>
          </a:p>
          <a:p>
            <a:pPr marL="285750" indent="-285750" algn="l">
              <a:buFont typeface="Arial" panose="020B0604020202020204" pitchFamily="34" charset="0"/>
              <a:buChar char="•"/>
            </a:pPr>
            <a:r>
              <a:rPr lang="en-GB" b="0" baseline="0" dirty="0">
                <a:solidFill>
                  <a:srgbClr val="C00000"/>
                </a:solidFill>
              </a:rPr>
              <a:t>Check Slide Show view to double-check</a:t>
            </a:r>
            <a:endParaRPr lang="en-GB" baseline="0" dirty="0">
              <a:solidFill>
                <a:srgbClr val="C00000"/>
              </a:solidFill>
            </a:endParaRPr>
          </a:p>
        </p:txBody>
      </p:sp>
      <p:sp>
        <p:nvSpPr>
          <p:cNvPr id="27" name="Picture Placeholder 19"/>
          <p:cNvSpPr>
            <a:spLocks noGrp="1"/>
          </p:cNvSpPr>
          <p:nvPr>
            <p:ph type="pic" sz="quarter" idx="14"/>
          </p:nvPr>
        </p:nvSpPr>
        <p:spPr>
          <a:xfrm>
            <a:off x="8627117" y="202929"/>
            <a:ext cx="3570511" cy="1256726"/>
          </a:xfrm>
          <a:blipFill dpi="0" rotWithShape="1">
            <a:blip r:embed="rId2" cstate="screen">
              <a:extLst>
                <a:ext uri="{28A0092B-C50C-407E-A947-70E740481C1C}">
                  <a14:useLocalDpi xmlns:a14="http://schemas.microsoft.com/office/drawing/2010/main"/>
                </a:ext>
              </a:extLst>
            </a:blip>
            <a:srcRect/>
            <a:stretch>
              <a:fillRect/>
            </a:stretch>
          </a:blipFill>
        </p:spPr>
        <p:txBody>
          <a:bodyPr>
            <a:normAutofit/>
          </a:bodyPr>
          <a:lstStyle>
            <a:lvl1pPr marL="0" indent="0">
              <a:buNone/>
              <a:defRPr sz="1600"/>
            </a:lvl1pPr>
          </a:lstStyle>
          <a:p>
            <a:r>
              <a:rPr lang="en-US"/>
              <a:t>Click icon to add picture</a:t>
            </a:r>
            <a:endParaRPr lang="en-GB" dirty="0"/>
          </a:p>
        </p:txBody>
      </p:sp>
      <p:sp>
        <p:nvSpPr>
          <p:cNvPr id="37" name="Picture Placeholder 36"/>
          <p:cNvSpPr>
            <a:spLocks noGrp="1"/>
          </p:cNvSpPr>
          <p:nvPr>
            <p:ph type="pic" sz="quarter" idx="17"/>
          </p:nvPr>
        </p:nvSpPr>
        <p:spPr>
          <a:xfrm>
            <a:off x="9193213" y="6367551"/>
            <a:ext cx="2879725" cy="431800"/>
          </a:xfrm>
          <a:blipFill dpi="0" rotWithShape="1">
            <a:blip r:embed="rId3">
              <a:extLst>
                <a:ext uri="{28A0092B-C50C-407E-A947-70E740481C1C}">
                  <a14:useLocalDpi xmlns:a14="http://schemas.microsoft.com/office/drawing/2010/main" val="0"/>
                </a:ext>
              </a:extLst>
            </a:blip>
            <a:srcRect/>
            <a:stretch>
              <a:fillRect l="-23827" r="-23827"/>
            </a:stretch>
          </a:blipFill>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2296194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16587" y="1052736"/>
            <a:ext cx="9358827" cy="1201441"/>
          </a:xfrm>
        </p:spPr>
        <p:txBody>
          <a:bodyPr anchor="b">
            <a:normAutofit/>
          </a:bodyPr>
          <a:lstStyle>
            <a:lvl1pPr algn="ctr">
              <a:defRPr sz="3200">
                <a:solidFill>
                  <a:schemeClr val="tx1"/>
                </a:solidFill>
              </a:defRPr>
            </a:lvl1pPr>
          </a:lstStyle>
          <a:p>
            <a:r>
              <a:rPr lang="en-US" dirty="0"/>
              <a:t>Enter title here</a:t>
            </a:r>
            <a:endParaRPr lang="en-GB" dirty="0"/>
          </a:p>
        </p:txBody>
      </p:sp>
      <p:sp>
        <p:nvSpPr>
          <p:cNvPr id="3" name="Subtitle 2"/>
          <p:cNvSpPr>
            <a:spLocks noGrp="1"/>
          </p:cNvSpPr>
          <p:nvPr>
            <p:ph type="subTitle" idx="1" hasCustomPrompt="1"/>
          </p:nvPr>
        </p:nvSpPr>
        <p:spPr>
          <a:xfrm>
            <a:off x="1416587" y="2282584"/>
            <a:ext cx="9358827" cy="920232"/>
          </a:xfrm>
        </p:spPr>
        <p:txBody>
          <a:bodyPr>
            <a:normAutofit/>
          </a:bodyPr>
          <a:lstStyle>
            <a:lvl1pPr marL="0" indent="0" algn="ctr">
              <a:buNone/>
              <a:defRPr sz="20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Enter sub-title here</a:t>
            </a:r>
            <a:endParaRPr lang="en-GB" dirty="0"/>
          </a:p>
        </p:txBody>
      </p:sp>
      <p:sp>
        <p:nvSpPr>
          <p:cNvPr id="10" name="Platshållare för text 6"/>
          <p:cNvSpPr>
            <a:spLocks noGrp="1"/>
          </p:cNvSpPr>
          <p:nvPr>
            <p:ph type="body" sz="quarter" idx="10" hasCustomPrompt="1"/>
          </p:nvPr>
        </p:nvSpPr>
        <p:spPr>
          <a:xfrm>
            <a:off x="1414560" y="3231223"/>
            <a:ext cx="9362881" cy="1303206"/>
          </a:xfrm>
        </p:spPr>
        <p:txBody>
          <a:bodyPr>
            <a:noAutofit/>
          </a:bodyPr>
          <a:lstStyle>
            <a:lvl1pPr marL="0" indent="0" algn="ctr">
              <a:buNone/>
              <a:defRPr sz="1600">
                <a:solidFill>
                  <a:schemeClr val="tx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sv-SE" dirty="0"/>
              <a:t>Name(s), date, event, etc.</a:t>
            </a:r>
          </a:p>
        </p:txBody>
      </p:sp>
      <p:sp>
        <p:nvSpPr>
          <p:cNvPr id="18" name="Rektangel 5"/>
          <p:cNvSpPr/>
          <p:nvPr userDrawn="1"/>
        </p:nvSpPr>
        <p:spPr>
          <a:xfrm>
            <a:off x="0" y="5840925"/>
            <a:ext cx="12192000" cy="10170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26" name="Bildobjekt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77522" y="6183408"/>
            <a:ext cx="332108" cy="332108"/>
          </a:xfrm>
          <a:prstGeom prst="rect">
            <a:avLst/>
          </a:prstGeom>
        </p:spPr>
      </p:pic>
      <p:sp>
        <p:nvSpPr>
          <p:cNvPr id="27" name="textruta 13"/>
          <p:cNvSpPr txBox="1"/>
          <p:nvPr userDrawn="1"/>
        </p:nvSpPr>
        <p:spPr>
          <a:xfrm>
            <a:off x="242086" y="6180185"/>
            <a:ext cx="3528392" cy="338554"/>
          </a:xfrm>
          <a:prstGeom prst="rect">
            <a:avLst/>
          </a:prstGeom>
          <a:noFill/>
        </p:spPr>
        <p:txBody>
          <a:bodyPr wrap="square" rtlCol="0">
            <a:spAutoFit/>
          </a:bodyPr>
          <a:lstStyle/>
          <a:p>
            <a:pPr algn="l"/>
            <a:r>
              <a:rPr lang="sv-SE" sz="1600" dirty="0">
                <a:solidFill>
                  <a:schemeClr val="bg1"/>
                </a:solidFill>
              </a:rPr>
              <a:t>www.ieep.eu	@IEEP_eu</a:t>
            </a:r>
          </a:p>
        </p:txBody>
      </p:sp>
      <p:pic>
        <p:nvPicPr>
          <p:cNvPr id="20"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20535" b="20226"/>
          <a:stretch/>
        </p:blipFill>
        <p:spPr>
          <a:xfrm>
            <a:off x="9851049" y="5953418"/>
            <a:ext cx="2228555" cy="792088"/>
          </a:xfrm>
          <a:prstGeom prst="rect">
            <a:avLst/>
          </a:prstGeom>
        </p:spPr>
      </p:pic>
      <p:sp>
        <p:nvSpPr>
          <p:cNvPr id="11" name="Platshållare för text 6"/>
          <p:cNvSpPr>
            <a:spLocks noGrp="1"/>
          </p:cNvSpPr>
          <p:nvPr>
            <p:ph type="body" sz="quarter" idx="11" hasCustomPrompt="1"/>
          </p:nvPr>
        </p:nvSpPr>
        <p:spPr>
          <a:xfrm>
            <a:off x="1414560" y="4537652"/>
            <a:ext cx="9360854" cy="637785"/>
          </a:xfrm>
        </p:spPr>
        <p:txBody>
          <a:bodyPr>
            <a:noAutofit/>
          </a:bodyPr>
          <a:lstStyle>
            <a:lvl1pPr marL="0" indent="0" algn="ctr">
              <a:buNone/>
              <a:defRPr sz="1600" baseline="0">
                <a:solidFill>
                  <a:schemeClr val="tx1"/>
                </a:solidFill>
              </a:defRPr>
            </a:lvl1pPr>
            <a:lvl2pPr marL="457189" indent="0">
              <a:buNone/>
              <a:defRPr sz="2000">
                <a:solidFill>
                  <a:schemeClr val="bg1"/>
                </a:solidFill>
              </a:defRPr>
            </a:lvl2pPr>
            <a:lvl3pPr marL="914377"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sv-SE" dirty="0"/>
              <a:t>In collaboration with:</a:t>
            </a:r>
          </a:p>
        </p:txBody>
      </p:sp>
    </p:spTree>
    <p:extLst>
      <p:ext uri="{BB962C8B-B14F-4D97-AF65-F5344CB8AC3E}">
        <p14:creationId xmlns:p14="http://schemas.microsoft.com/office/powerpoint/2010/main" val="192925930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6" name="Rektangel 5"/>
          <p:cNvSpPr/>
          <p:nvPr userDrawn="1"/>
        </p:nvSpPr>
        <p:spPr>
          <a:xfrm>
            <a:off x="0" y="5840925"/>
            <a:ext cx="12192000" cy="10170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itle 1"/>
          <p:cNvSpPr>
            <a:spLocks noGrp="1"/>
          </p:cNvSpPr>
          <p:nvPr>
            <p:ph type="title"/>
          </p:nvPr>
        </p:nvSpPr>
        <p:spPr>
          <a:xfrm>
            <a:off x="609601" y="274637"/>
            <a:ext cx="10972799" cy="1144729"/>
          </a:xfrm>
        </p:spPr>
        <p:txBody>
          <a:bodyPr anchor="t">
            <a:noAutofit/>
          </a:bodyPr>
          <a:lstStyle>
            <a:lvl1pPr algn="l">
              <a:defRPr sz="3600" b="1">
                <a:solidFill>
                  <a:schemeClr val="tx2"/>
                </a:solidFill>
              </a:defRPr>
            </a:lvl1pPr>
          </a:lstStyle>
          <a:p>
            <a:r>
              <a:rPr lang="en-US"/>
              <a:t>Click to edit Master title style</a:t>
            </a:r>
            <a:endParaRPr lang="en-GB" dirty="0"/>
          </a:p>
        </p:txBody>
      </p:sp>
      <p:sp>
        <p:nvSpPr>
          <p:cNvPr id="11" name="Content Placeholder 2"/>
          <p:cNvSpPr>
            <a:spLocks noGrp="1"/>
          </p:cNvSpPr>
          <p:nvPr>
            <p:ph idx="1"/>
          </p:nvPr>
        </p:nvSpPr>
        <p:spPr>
          <a:xfrm>
            <a:off x="609600" y="1600201"/>
            <a:ext cx="10972800" cy="4061047"/>
          </a:xfrm>
        </p:spPr>
        <p:txBody>
          <a:bodyPr>
            <a:normAutofit/>
          </a:bodyPr>
          <a:lstStyle>
            <a:lvl1pPr marL="342900" indent="-342900">
              <a:buClrTx/>
              <a:buFont typeface="Arial" panose="020B0604020202020204" pitchFamily="34" charset="0"/>
              <a:buChar char="•"/>
              <a:defRPr sz="2400"/>
            </a:lvl1pPr>
            <a:lvl2pPr marL="742950" indent="-285750">
              <a:buClrTx/>
              <a:buFont typeface="Calibri" panose="020F0502020204030204" pitchFamily="34" charset="0"/>
              <a:buChar char="‒"/>
              <a:defRPr sz="2000"/>
            </a:lvl2pPr>
            <a:lvl3pPr marL="1143000" indent="-228600">
              <a:buClrTx/>
              <a:buFont typeface="Wingdings" panose="05000000000000000000" pitchFamily="2" charset="2"/>
              <a:buChar char="§"/>
              <a:defRPr sz="1800"/>
            </a:lvl3pPr>
            <a:lvl4pPr marL="1600200" indent="-228600">
              <a:buClrTx/>
              <a:buFont typeface="Symbol" panose="05050102010706020507" pitchFamily="18" charset="2"/>
              <a:buChar char="-"/>
              <a:defRPr sz="1600"/>
            </a:lvl4pPr>
            <a:lvl5pPr marL="2057400" indent="-228600">
              <a:buClrTx/>
              <a:buFont typeface="Calibri" panose="020F050202020403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0"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20535" b="20226"/>
          <a:stretch/>
        </p:blipFill>
        <p:spPr>
          <a:xfrm>
            <a:off x="9851049" y="5953418"/>
            <a:ext cx="2228555" cy="792088"/>
          </a:xfrm>
          <a:prstGeom prst="rect">
            <a:avLst/>
          </a:prstGeom>
        </p:spPr>
      </p:pic>
      <p:pic>
        <p:nvPicPr>
          <p:cNvPr id="12" name="Bildobjekt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77522" y="6183408"/>
            <a:ext cx="332108" cy="332108"/>
          </a:xfrm>
          <a:prstGeom prst="rect">
            <a:avLst/>
          </a:prstGeom>
        </p:spPr>
      </p:pic>
      <p:sp>
        <p:nvSpPr>
          <p:cNvPr id="13" name="textruta 13"/>
          <p:cNvSpPr txBox="1"/>
          <p:nvPr userDrawn="1"/>
        </p:nvSpPr>
        <p:spPr>
          <a:xfrm>
            <a:off x="242086" y="6180185"/>
            <a:ext cx="3528392" cy="338554"/>
          </a:xfrm>
          <a:prstGeom prst="rect">
            <a:avLst/>
          </a:prstGeom>
          <a:noFill/>
        </p:spPr>
        <p:txBody>
          <a:bodyPr wrap="square" rtlCol="0">
            <a:spAutoFit/>
          </a:bodyPr>
          <a:lstStyle/>
          <a:p>
            <a:pPr algn="l"/>
            <a:r>
              <a:rPr lang="sv-SE" sz="1600" dirty="0">
                <a:solidFill>
                  <a:schemeClr val="bg1"/>
                </a:solidFill>
              </a:rPr>
              <a:t>www.ieep.eu	@IEEP_eu</a:t>
            </a:r>
          </a:p>
        </p:txBody>
      </p:sp>
      <p:sp>
        <p:nvSpPr>
          <p:cNvPr id="8" name="Slide Number Placeholder 5"/>
          <p:cNvSpPr>
            <a:spLocks noGrp="1"/>
          </p:cNvSpPr>
          <p:nvPr>
            <p:ph type="sldNum" sz="quarter" idx="4"/>
          </p:nvPr>
        </p:nvSpPr>
        <p:spPr>
          <a:xfrm>
            <a:off x="11424592" y="94923"/>
            <a:ext cx="621432" cy="525765"/>
          </a:xfrm>
          <a:prstGeom prst="rect">
            <a:avLst/>
          </a:prstGeom>
        </p:spPr>
        <p:txBody>
          <a:bodyPr vert="horz" lIns="91440" tIns="45720" rIns="91440" bIns="45720" rtlCol="0" anchor="ctr"/>
          <a:lstStyle>
            <a:lvl1pPr algn="r">
              <a:defRPr sz="1400">
                <a:solidFill>
                  <a:schemeClr val="tx1">
                    <a:tint val="75000"/>
                  </a:schemeClr>
                </a:solidFill>
              </a:defRPr>
            </a:lvl1pPr>
          </a:lstStyle>
          <a:p>
            <a:fld id="{A10E1957-9940-4AF8-8811-03C377A9C00A}" type="slidenum">
              <a:rPr lang="en-GB" smtClean="0"/>
              <a:pPr/>
              <a:t>‹#›</a:t>
            </a:fld>
            <a:endParaRPr lang="en-GB" dirty="0"/>
          </a:p>
        </p:txBody>
      </p:sp>
    </p:spTree>
    <p:extLst>
      <p:ext uri="{BB962C8B-B14F-4D97-AF65-F5344CB8AC3E}">
        <p14:creationId xmlns:p14="http://schemas.microsoft.com/office/powerpoint/2010/main" val="245313342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799" cy="1143000"/>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66C1C-6624-40E5-B6E8-E0BE467EEDDD}" type="datetimeFigureOut">
              <a:rPr lang="en-GB" smtClean="0"/>
              <a:t>16/10/2019</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E1957-9940-4AF8-8811-03C377A9C00A}" type="slidenum">
              <a:rPr lang="en-GB" smtClean="0"/>
              <a:t>‹#›</a:t>
            </a:fld>
            <a:endParaRPr lang="en-GB"/>
          </a:p>
        </p:txBody>
      </p:sp>
    </p:spTree>
    <p:extLst>
      <p:ext uri="{BB962C8B-B14F-4D97-AF65-F5344CB8AC3E}">
        <p14:creationId xmlns:p14="http://schemas.microsoft.com/office/powerpoint/2010/main" val="4294817917"/>
      </p:ext>
    </p:extLst>
  </p:cSld>
  <p:clrMap bg1="lt1" tx1="dk1" bg2="lt2" tx2="dk2" accent1="accent1" accent2="accent2" accent3="accent3" accent4="accent4" accent5="accent5" accent6="accent6" hlink="hlink" folHlink="folHlink"/>
  <p:sldLayoutIdLst>
    <p:sldLayoutId id="2147483681" r:id="rId1"/>
    <p:sldLayoutId id="2147483692" r:id="rId2"/>
    <p:sldLayoutId id="2147483686" r:id="rId3"/>
    <p:sldLayoutId id="2147483691" r:id="rId4"/>
    <p:sldLayoutId id="2147483708" r:id="rId5"/>
    <p:sldLayoutId id="2147483709" r:id="rId6"/>
    <p:sldLayoutId id="2147483701" r:id="rId7"/>
    <p:sldLayoutId id="2147483689" r:id="rId8"/>
    <p:sldLayoutId id="2147483678" r:id="rId9"/>
    <p:sldLayoutId id="2147483690" r:id="rId10"/>
    <p:sldLayoutId id="2147483698" r:id="rId11"/>
    <p:sldLayoutId id="2147483702" r:id="rId12"/>
    <p:sldLayoutId id="2147483703" r:id="rId13"/>
    <p:sldLayoutId id="2147483696" r:id="rId14"/>
    <p:sldLayoutId id="2147483699" r:id="rId15"/>
    <p:sldLayoutId id="2147483700" r:id="rId16"/>
    <p:sldLayoutId id="2147483653" r:id="rId17"/>
    <p:sldLayoutId id="2147483704" r:id="rId18"/>
    <p:sldLayoutId id="2147483667" r:id="rId19"/>
    <p:sldLayoutId id="2147483705" r:id="rId20"/>
    <p:sldLayoutId id="2147483664" r:id="rId21"/>
    <p:sldLayoutId id="2147483706" r:id="rId22"/>
    <p:sldLayoutId id="2147483674" r:id="rId23"/>
    <p:sldLayoutId id="2147483682" r:id="rId24"/>
    <p:sldLayoutId id="2147483654" r:id="rId25"/>
    <p:sldLayoutId id="2147483668" r:id="rId26"/>
    <p:sldLayoutId id="2147483693" r:id="rId27"/>
    <p:sldLayoutId id="2147483694" r:id="rId28"/>
    <p:sldLayoutId id="2147483695" r:id="rId29"/>
    <p:sldLayoutId id="2147483671" r:id="rId30"/>
    <p:sldLayoutId id="2147483707" r:id="rId31"/>
  </p:sldLayoutIdLst>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Natura 2000 governance</a:t>
            </a:r>
          </a:p>
        </p:txBody>
      </p:sp>
      <p:sp>
        <p:nvSpPr>
          <p:cNvPr id="3" name="Subtitle 2"/>
          <p:cNvSpPr>
            <a:spLocks noGrp="1"/>
          </p:cNvSpPr>
          <p:nvPr>
            <p:ph type="subTitle" idx="1"/>
          </p:nvPr>
        </p:nvSpPr>
        <p:spPr/>
        <p:txBody>
          <a:bodyPr>
            <a:normAutofit lnSpcReduction="10000"/>
          </a:bodyPr>
          <a:lstStyle/>
          <a:p>
            <a:r>
              <a:rPr lang="en-GB" dirty="0"/>
              <a:t>With thanks to our partners: N2K Group (</a:t>
            </a:r>
            <a:r>
              <a:rPr lang="en-GB" dirty="0" err="1"/>
              <a:t>Atecma</a:t>
            </a:r>
            <a:r>
              <a:rPr lang="en-GB" dirty="0"/>
              <a:t>, Ecosystems Ltd, Daphne, </a:t>
            </a:r>
            <a:r>
              <a:rPr lang="en-GB" dirty="0" err="1"/>
              <a:t>Communita</a:t>
            </a:r>
            <a:r>
              <a:rPr lang="en-GB" dirty="0"/>
              <a:t> </a:t>
            </a:r>
            <a:r>
              <a:rPr lang="en-GB" dirty="0" err="1"/>
              <a:t>Ambiente</a:t>
            </a:r>
            <a:r>
              <a:rPr lang="en-GB" dirty="0"/>
              <a:t>), Matt </a:t>
            </a:r>
            <a:r>
              <a:rPr lang="en-GB" dirty="0" err="1"/>
              <a:t>Rayment</a:t>
            </a:r>
            <a:r>
              <a:rPr lang="en-GB" dirty="0"/>
              <a:t>, Ecologic, and others</a:t>
            </a:r>
          </a:p>
          <a:p>
            <a:endParaRPr lang="en-GB" dirty="0"/>
          </a:p>
        </p:txBody>
      </p:sp>
      <p:sp>
        <p:nvSpPr>
          <p:cNvPr id="4" name="Text Placeholder 3"/>
          <p:cNvSpPr>
            <a:spLocks noGrp="1"/>
          </p:cNvSpPr>
          <p:nvPr>
            <p:ph type="body" sz="quarter" idx="10"/>
          </p:nvPr>
        </p:nvSpPr>
        <p:spPr/>
        <p:txBody>
          <a:bodyPr/>
          <a:lstStyle/>
          <a:p>
            <a:r>
              <a:rPr lang="en-GB" dirty="0"/>
              <a:t>Evelyn Underwood, IEEP, 14 October 2019, LIFE Integrated Projects Platform meeting</a:t>
            </a:r>
          </a:p>
        </p:txBody>
      </p:sp>
    </p:spTree>
    <p:extLst>
      <p:ext uri="{BB962C8B-B14F-4D97-AF65-F5344CB8AC3E}">
        <p14:creationId xmlns:p14="http://schemas.microsoft.com/office/powerpoint/2010/main" val="1236974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Natura 2000 </a:t>
            </a:r>
            <a:r>
              <a:rPr lang="de-DE" dirty="0" err="1"/>
              <a:t>site</a:t>
            </a:r>
            <a:r>
              <a:rPr lang="de-DE" dirty="0"/>
              <a:t> </a:t>
            </a:r>
            <a:r>
              <a:rPr lang="de-DE" dirty="0" err="1"/>
              <a:t>managers</a:t>
            </a:r>
            <a:r>
              <a:rPr lang="de-DE" dirty="0"/>
              <a:t> </a:t>
            </a:r>
            <a:r>
              <a:rPr lang="de-DE" dirty="0" err="1"/>
              <a:t>are</a:t>
            </a:r>
            <a:r>
              <a:rPr lang="de-DE" dirty="0"/>
              <a:t> </a:t>
            </a:r>
            <a:r>
              <a:rPr lang="de-DE" dirty="0" err="1"/>
              <a:t>expected</a:t>
            </a:r>
            <a:r>
              <a:rPr lang="de-DE" dirty="0"/>
              <a:t> </a:t>
            </a:r>
            <a:r>
              <a:rPr lang="de-DE" dirty="0" err="1"/>
              <a:t>to</a:t>
            </a:r>
            <a:endParaRPr lang="de-DE" dirty="0"/>
          </a:p>
        </p:txBody>
      </p:sp>
      <p:sp>
        <p:nvSpPr>
          <p:cNvPr id="3" name="Content Placeholder 2"/>
          <p:cNvSpPr>
            <a:spLocks noGrp="1"/>
          </p:cNvSpPr>
          <p:nvPr>
            <p:ph idx="1"/>
          </p:nvPr>
        </p:nvSpPr>
        <p:spPr>
          <a:xfrm>
            <a:off x="609600" y="1600201"/>
            <a:ext cx="10972800" cy="4061047"/>
          </a:xfrm>
        </p:spPr>
        <p:txBody>
          <a:bodyPr>
            <a:normAutofit fontScale="85000" lnSpcReduction="20000"/>
          </a:bodyPr>
          <a:lstStyle/>
          <a:p>
            <a:r>
              <a:rPr lang="en-US" dirty="0"/>
              <a:t>Conduct inventories, map species and habitats of community interest and define site conservation condition and monitor changes.</a:t>
            </a:r>
          </a:p>
          <a:p>
            <a:r>
              <a:rPr lang="en-US" dirty="0"/>
              <a:t>Develop conservation objectives, management plans and implement appropriate conservation measures.</a:t>
            </a:r>
          </a:p>
          <a:p>
            <a:r>
              <a:rPr lang="en-US" dirty="0"/>
              <a:t>Assess possible impacts from threats and pressures and, where necessary, develop adaptive management approaches.</a:t>
            </a:r>
          </a:p>
          <a:p>
            <a:r>
              <a:rPr lang="en-US" dirty="0"/>
              <a:t>Manage Natura 2000 sites with respect to their surroundings, increase ecological resilience and contribute to improvement of the coherence of Natura 2000 network.</a:t>
            </a:r>
          </a:p>
          <a:p>
            <a:r>
              <a:rPr lang="en-US" dirty="0"/>
              <a:t>Ensure that land uses and the use of habitats and/ or species does not adversely affect site condition.</a:t>
            </a:r>
          </a:p>
          <a:p>
            <a:r>
              <a:rPr lang="en-US" dirty="0"/>
              <a:t>Plan and carry out ecological restoration projects, sometimes including species reintroductions.</a:t>
            </a:r>
          </a:p>
          <a:p>
            <a:r>
              <a:rPr lang="en-US" dirty="0"/>
              <a:t>Identify knowledge and information gaps.</a:t>
            </a:r>
          </a:p>
          <a:p>
            <a:r>
              <a:rPr lang="en-US" dirty="0"/>
              <a:t>Secure appropriate funding, often by means of project development.</a:t>
            </a:r>
          </a:p>
          <a:p>
            <a:r>
              <a:rPr lang="en-US" dirty="0"/>
              <a:t>Report on the implementation of Directives.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1112" y="274637"/>
            <a:ext cx="1428750" cy="1422400"/>
          </a:xfrm>
          <a:prstGeom prst="rect">
            <a:avLst/>
          </a:prstGeom>
        </p:spPr>
      </p:pic>
    </p:spTree>
    <p:extLst>
      <p:ext uri="{BB962C8B-B14F-4D97-AF65-F5344CB8AC3E}">
        <p14:creationId xmlns:p14="http://schemas.microsoft.com/office/powerpoint/2010/main" val="1632741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Incentives </a:t>
            </a:r>
            <a:r>
              <a:rPr lang="de-DE" dirty="0" err="1"/>
              <a:t>and</a:t>
            </a:r>
            <a:r>
              <a:rPr lang="de-DE" dirty="0"/>
              <a:t> </a:t>
            </a:r>
            <a:r>
              <a:rPr lang="de-DE" dirty="0" err="1"/>
              <a:t>compliance</a:t>
            </a:r>
            <a:endParaRPr lang="de-DE" dirty="0"/>
          </a:p>
        </p:txBody>
      </p:sp>
      <p:sp>
        <p:nvSpPr>
          <p:cNvPr id="3" name="Content Placeholder 2"/>
          <p:cNvSpPr>
            <a:spLocks noGrp="1"/>
          </p:cNvSpPr>
          <p:nvPr>
            <p:ph idx="1"/>
          </p:nvPr>
        </p:nvSpPr>
        <p:spPr/>
        <p:txBody>
          <a:bodyPr/>
          <a:lstStyle/>
          <a:p>
            <a:pPr marL="0" indent="0">
              <a:buNone/>
            </a:pPr>
            <a:r>
              <a:rPr lang="de-DE" b="1" dirty="0"/>
              <a:t>Incentives</a:t>
            </a:r>
          </a:p>
          <a:p>
            <a:r>
              <a:rPr lang="de-DE" dirty="0"/>
              <a:t>Financial</a:t>
            </a:r>
          </a:p>
          <a:p>
            <a:r>
              <a:rPr lang="de-DE" dirty="0"/>
              <a:t>Positive </a:t>
            </a:r>
            <a:r>
              <a:rPr lang="de-DE" dirty="0" err="1"/>
              <a:t>contribution</a:t>
            </a:r>
            <a:r>
              <a:rPr lang="de-DE" dirty="0"/>
              <a:t>, sense </a:t>
            </a:r>
            <a:r>
              <a:rPr lang="de-DE" dirty="0" err="1"/>
              <a:t>of</a:t>
            </a:r>
            <a:r>
              <a:rPr lang="de-DE" dirty="0"/>
              <a:t> </a:t>
            </a:r>
            <a:r>
              <a:rPr lang="de-DE" dirty="0" err="1"/>
              <a:t>pride</a:t>
            </a:r>
            <a:endParaRPr lang="de-DE" dirty="0"/>
          </a:p>
          <a:p>
            <a:r>
              <a:rPr lang="de-DE" dirty="0"/>
              <a:t>Public </a:t>
            </a:r>
            <a:r>
              <a:rPr lang="de-DE" dirty="0" err="1"/>
              <a:t>awareness</a:t>
            </a:r>
            <a:r>
              <a:rPr lang="de-DE" dirty="0"/>
              <a:t> </a:t>
            </a:r>
            <a:r>
              <a:rPr lang="de-DE" dirty="0" err="1"/>
              <a:t>and</a:t>
            </a:r>
            <a:r>
              <a:rPr lang="de-DE" dirty="0"/>
              <a:t> </a:t>
            </a:r>
            <a:r>
              <a:rPr lang="de-DE" dirty="0" err="1"/>
              <a:t>marketing</a:t>
            </a:r>
            <a:endParaRPr lang="de-DE" dirty="0"/>
          </a:p>
          <a:p>
            <a:pPr marL="0" indent="0">
              <a:buNone/>
            </a:pPr>
            <a:r>
              <a:rPr lang="de-DE" b="1" dirty="0"/>
              <a:t>Compliance</a:t>
            </a:r>
          </a:p>
          <a:p>
            <a:r>
              <a:rPr lang="de-DE" dirty="0" err="1"/>
              <a:t>How</a:t>
            </a:r>
            <a:r>
              <a:rPr lang="de-DE" dirty="0"/>
              <a:t> </a:t>
            </a:r>
            <a:r>
              <a:rPr lang="de-DE" dirty="0" err="1"/>
              <a:t>to</a:t>
            </a:r>
            <a:r>
              <a:rPr lang="de-DE" dirty="0"/>
              <a:t> check </a:t>
            </a:r>
            <a:r>
              <a:rPr lang="de-DE" dirty="0" err="1"/>
              <a:t>and</a:t>
            </a:r>
            <a:r>
              <a:rPr lang="de-DE" dirty="0"/>
              <a:t> </a:t>
            </a:r>
            <a:r>
              <a:rPr lang="de-DE" dirty="0" err="1"/>
              <a:t>enforce</a:t>
            </a:r>
            <a:r>
              <a:rPr lang="de-DE" dirty="0"/>
              <a:t> </a:t>
            </a:r>
            <a:r>
              <a:rPr lang="de-DE" dirty="0" err="1"/>
              <a:t>compliance</a:t>
            </a:r>
            <a:r>
              <a:rPr lang="de-DE" dirty="0"/>
              <a:t> </a:t>
            </a:r>
            <a:r>
              <a:rPr lang="de-DE" dirty="0" err="1"/>
              <a:t>of</a:t>
            </a:r>
            <a:r>
              <a:rPr lang="de-DE" dirty="0"/>
              <a:t> Natura 2000 </a:t>
            </a:r>
            <a:r>
              <a:rPr lang="de-DE" dirty="0" err="1"/>
              <a:t>site</a:t>
            </a:r>
            <a:r>
              <a:rPr lang="de-DE" dirty="0"/>
              <a:t> </a:t>
            </a:r>
            <a:r>
              <a:rPr lang="de-DE" dirty="0" err="1"/>
              <a:t>users</a:t>
            </a:r>
            <a:endParaRPr lang="de-DE" dirty="0"/>
          </a:p>
          <a:p>
            <a:r>
              <a:rPr lang="de-DE" dirty="0"/>
              <a:t>IMPEL </a:t>
            </a:r>
            <a:r>
              <a:rPr lang="de-DE" dirty="0" err="1"/>
              <a:t>network</a:t>
            </a:r>
            <a:r>
              <a:rPr lang="de-DE" dirty="0"/>
              <a:t> rural </a:t>
            </a:r>
            <a:r>
              <a:rPr lang="de-DE" dirty="0" err="1"/>
              <a:t>compliance</a:t>
            </a:r>
            <a:r>
              <a:rPr lang="de-DE" dirty="0"/>
              <a:t> </a:t>
            </a:r>
            <a:r>
              <a:rPr lang="de-DE" dirty="0" err="1"/>
              <a:t>guidance</a:t>
            </a:r>
            <a:r>
              <a:rPr lang="de-DE" dirty="0"/>
              <a:t> – </a:t>
            </a:r>
            <a:r>
              <a:rPr lang="de-DE" dirty="0" err="1"/>
              <a:t>draft</a:t>
            </a:r>
            <a:r>
              <a:rPr lang="de-DE" dirty="0"/>
              <a:t> in </a:t>
            </a:r>
            <a:r>
              <a:rPr lang="de-DE" dirty="0" err="1"/>
              <a:t>public</a:t>
            </a:r>
            <a:r>
              <a:rPr lang="de-DE" dirty="0"/>
              <a:t> </a:t>
            </a:r>
            <a:r>
              <a:rPr lang="de-DE" dirty="0" err="1"/>
              <a:t>consultation</a:t>
            </a:r>
            <a:endParaRPr lang="de-DE" dirty="0"/>
          </a:p>
          <a:p>
            <a:endParaRPr lang="de-DE" dirty="0"/>
          </a:p>
        </p:txBody>
      </p:sp>
      <p:pic>
        <p:nvPicPr>
          <p:cNvPr id="5" name="Content Placeholder 4"/>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7404407" y="1600200"/>
            <a:ext cx="2869585" cy="4060825"/>
          </a:xfrm>
        </p:spPr>
      </p:pic>
    </p:spTree>
    <p:extLst>
      <p:ext uri="{BB962C8B-B14F-4D97-AF65-F5344CB8AC3E}">
        <p14:creationId xmlns:p14="http://schemas.microsoft.com/office/powerpoint/2010/main" val="712554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t>Questions</a:t>
            </a:r>
            <a:r>
              <a:rPr lang="de-DE" dirty="0"/>
              <a:t> </a:t>
            </a:r>
            <a:r>
              <a:rPr lang="de-DE" dirty="0" err="1"/>
              <a:t>to</a:t>
            </a:r>
            <a:r>
              <a:rPr lang="de-DE" dirty="0"/>
              <a:t> </a:t>
            </a:r>
            <a:r>
              <a:rPr lang="de-DE" dirty="0" err="1"/>
              <a:t>you</a:t>
            </a:r>
            <a:endParaRPr lang="de-DE" dirty="0"/>
          </a:p>
        </p:txBody>
      </p:sp>
      <p:sp>
        <p:nvSpPr>
          <p:cNvPr id="3" name="Content Placeholder 2"/>
          <p:cNvSpPr>
            <a:spLocks noGrp="1"/>
          </p:cNvSpPr>
          <p:nvPr>
            <p:ph idx="1"/>
          </p:nvPr>
        </p:nvSpPr>
        <p:spPr/>
        <p:txBody>
          <a:bodyPr>
            <a:normAutofit fontScale="92500" lnSpcReduction="10000"/>
          </a:bodyPr>
          <a:lstStyle/>
          <a:p>
            <a:pPr lvl="0"/>
            <a:r>
              <a:rPr lang="en-GB" b="1" dirty="0">
                <a:solidFill>
                  <a:srgbClr val="FF0000"/>
                </a:solidFill>
              </a:rPr>
              <a:t>Does your Natura2000 site/s have clearly defined conservation objectives?</a:t>
            </a:r>
            <a:endParaRPr lang="en-US" dirty="0">
              <a:solidFill>
                <a:srgbClr val="FF0000"/>
              </a:solidFill>
            </a:endParaRPr>
          </a:p>
          <a:p>
            <a:pPr lvl="0"/>
            <a:r>
              <a:rPr lang="en-GB" b="1" dirty="0"/>
              <a:t>Do these objectives include restoration measures?</a:t>
            </a:r>
            <a:endParaRPr lang="en-US" dirty="0"/>
          </a:p>
          <a:p>
            <a:pPr lvl="0"/>
            <a:r>
              <a:rPr lang="en-GB" b="1" dirty="0"/>
              <a:t>How do the conservation objectives for the site link with the overall objective of reaching Favourable Conservation Status for particular habitats and species?</a:t>
            </a:r>
            <a:r>
              <a:rPr lang="en-GB" dirty="0"/>
              <a:t> </a:t>
            </a:r>
            <a:endParaRPr lang="en-US" dirty="0"/>
          </a:p>
          <a:p>
            <a:pPr lvl="0"/>
            <a:r>
              <a:rPr lang="en-GB" b="1" dirty="0">
                <a:solidFill>
                  <a:srgbClr val="FF0000"/>
                </a:solidFill>
              </a:rPr>
              <a:t>Are protected area management effectiveness assessments carried out in your Natura 2000 site(s) or protected area(s)?</a:t>
            </a:r>
          </a:p>
          <a:p>
            <a:pPr lvl="0"/>
            <a:r>
              <a:rPr lang="en-GB" b="1" dirty="0"/>
              <a:t>Are results from protected area management effectiveness assessments integrated within management plans?</a:t>
            </a:r>
          </a:p>
          <a:p>
            <a:pPr lvl="0"/>
            <a:r>
              <a:rPr lang="en-GB" b="1" dirty="0"/>
              <a:t>Do the results of the Article 17 reporting process influence site management?</a:t>
            </a:r>
            <a:r>
              <a:rPr lang="en-US" dirty="0"/>
              <a:t> </a:t>
            </a:r>
          </a:p>
          <a:p>
            <a:pPr lvl="0"/>
            <a:r>
              <a:rPr lang="en-GB" b="1" dirty="0">
                <a:solidFill>
                  <a:srgbClr val="FF0000"/>
                </a:solidFill>
              </a:rPr>
              <a:t>is the Natura2000 Standard Data Form a good mechanism for submitting information on management effectiveness for Natura 2000 sites? </a:t>
            </a:r>
            <a:endParaRPr lang="en-US" dirty="0">
              <a:solidFill>
                <a:srgbClr val="FF0000"/>
              </a:solidFill>
            </a:endParaRPr>
          </a:p>
          <a:p>
            <a:endParaRPr lang="de-D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4845" y="-21663"/>
            <a:ext cx="2272019" cy="1506447"/>
          </a:xfrm>
          <a:prstGeom prst="rect">
            <a:avLst/>
          </a:prstGeom>
        </p:spPr>
      </p:pic>
    </p:spTree>
    <p:extLst>
      <p:ext uri="{BB962C8B-B14F-4D97-AF65-F5344CB8AC3E}">
        <p14:creationId xmlns:p14="http://schemas.microsoft.com/office/powerpoint/2010/main" val="1591376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a:t>Evelyn Underwood, Institute for European Environmental Policy</a:t>
            </a:r>
          </a:p>
          <a:p>
            <a:r>
              <a:rPr lang="en-GB" dirty="0"/>
              <a:t>Rue Josef II 38, Brussels</a:t>
            </a:r>
          </a:p>
          <a:p>
            <a:endParaRPr lang="en-GB" dirty="0"/>
          </a:p>
          <a:p>
            <a:r>
              <a:rPr lang="en-GB" dirty="0"/>
              <a:t> </a:t>
            </a:r>
            <a:r>
              <a:rPr lang="en-GB" dirty="0" err="1"/>
              <a:t>eunderwood©ieep.eu</a:t>
            </a:r>
            <a:endParaRPr lang="en-GB" dirty="0"/>
          </a:p>
        </p:txBody>
      </p:sp>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258661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My talk today</a:t>
            </a:r>
          </a:p>
        </p:txBody>
      </p:sp>
      <p:sp>
        <p:nvSpPr>
          <p:cNvPr id="3" name="Content Placeholder 2"/>
          <p:cNvSpPr>
            <a:spLocks noGrp="1"/>
          </p:cNvSpPr>
          <p:nvPr>
            <p:ph idx="1"/>
          </p:nvPr>
        </p:nvSpPr>
        <p:spPr/>
        <p:txBody>
          <a:bodyPr/>
          <a:lstStyle/>
          <a:p>
            <a:r>
              <a:rPr lang="en-GB" dirty="0"/>
              <a:t>What the Natura 2000 network has and has not achieved</a:t>
            </a:r>
          </a:p>
          <a:p>
            <a:r>
              <a:rPr lang="en-GB" dirty="0"/>
              <a:t>What the directives require</a:t>
            </a:r>
          </a:p>
          <a:p>
            <a:r>
              <a:rPr lang="en-GB" dirty="0"/>
              <a:t>What Member States do</a:t>
            </a:r>
          </a:p>
          <a:p>
            <a:r>
              <a:rPr lang="en-GB" dirty="0"/>
              <a:t>Sectors and stakeholders</a:t>
            </a:r>
          </a:p>
          <a:p>
            <a:r>
              <a:rPr lang="en-GB" dirty="0"/>
              <a:t>PAFs and funding</a:t>
            </a:r>
          </a:p>
          <a:p>
            <a:r>
              <a:rPr lang="en-GB" dirty="0"/>
              <a:t>Monitoring and assessing governance effectiveness</a:t>
            </a:r>
          </a:p>
          <a:p>
            <a:r>
              <a:rPr lang="en-GB" dirty="0"/>
              <a:t>Questions for you</a:t>
            </a:r>
          </a:p>
          <a:p>
            <a:endParaRPr lang="en-GB" dirty="0"/>
          </a:p>
        </p:txBody>
      </p:sp>
    </p:spTree>
    <p:extLst>
      <p:ext uri="{BB962C8B-B14F-4D97-AF65-F5344CB8AC3E}">
        <p14:creationId xmlns:p14="http://schemas.microsoft.com/office/powerpoint/2010/main" val="3558072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the Natura 2000 network has and has not achieved</a:t>
            </a:r>
            <a:br>
              <a:rPr lang="en-GB" dirty="0"/>
            </a:br>
            <a:endParaRPr lang="de-DE" dirty="0"/>
          </a:p>
        </p:txBody>
      </p:sp>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1" y="1600201"/>
            <a:ext cx="5414963" cy="3340967"/>
          </a:xfrm>
        </p:spPr>
      </p:pic>
      <p:pic>
        <p:nvPicPr>
          <p:cNvPr id="14" name="Content Placeholder 13"/>
          <p:cNvPicPr>
            <a:picLocks noGrp="1" noChangeAspect="1"/>
          </p:cNvPicPr>
          <p:nvPr>
            <p:ph idx="10"/>
          </p:nvPr>
        </p:nvPicPr>
        <p:blipFill>
          <a:blip r:embed="rId4">
            <a:extLst>
              <a:ext uri="{28A0092B-C50C-407E-A947-70E740481C1C}">
                <a14:useLocalDpi xmlns:a14="http://schemas.microsoft.com/office/drawing/2010/main" val="0"/>
              </a:ext>
            </a:extLst>
          </a:blip>
          <a:stretch>
            <a:fillRect/>
          </a:stretch>
        </p:blipFill>
        <p:spPr>
          <a:xfrm>
            <a:off x="6096000" y="2051303"/>
            <a:ext cx="5486400" cy="3158619"/>
          </a:xfrm>
        </p:spPr>
      </p:pic>
    </p:spTree>
    <p:extLst>
      <p:ext uri="{BB962C8B-B14F-4D97-AF65-F5344CB8AC3E}">
        <p14:creationId xmlns:p14="http://schemas.microsoft.com/office/powerpoint/2010/main" val="1312381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the directives require</a:t>
            </a:r>
          </a:p>
        </p:txBody>
      </p:sp>
      <p:sp>
        <p:nvSpPr>
          <p:cNvPr id="3" name="Content Placeholder 2"/>
          <p:cNvSpPr>
            <a:spLocks noGrp="1"/>
          </p:cNvSpPr>
          <p:nvPr>
            <p:ph idx="1"/>
          </p:nvPr>
        </p:nvSpPr>
        <p:spPr/>
        <p:txBody>
          <a:bodyPr>
            <a:normAutofit/>
          </a:bodyPr>
          <a:lstStyle/>
          <a:p>
            <a:pPr marL="0" indent="0">
              <a:buNone/>
            </a:pPr>
            <a:r>
              <a:rPr lang="en-GB" b="1" dirty="0"/>
              <a:t>Habitats Directive Article 6 and Birds Directive Articles 3 and 4(1) 4(2)</a:t>
            </a:r>
          </a:p>
          <a:p>
            <a:r>
              <a:rPr lang="en-GB" dirty="0"/>
              <a:t>Designation</a:t>
            </a:r>
          </a:p>
          <a:p>
            <a:r>
              <a:rPr lang="en-GB" dirty="0"/>
              <a:t>Obligation to avoid deterioration and disturbance</a:t>
            </a:r>
          </a:p>
          <a:p>
            <a:r>
              <a:rPr lang="en-GB" dirty="0"/>
              <a:t>Establish necessary conservation measures (and conservation objectives)</a:t>
            </a:r>
          </a:p>
          <a:p>
            <a:r>
              <a:rPr lang="en-GB" dirty="0"/>
              <a:t>Appropriate statutory, administrative or contractual measures</a:t>
            </a:r>
          </a:p>
          <a:p>
            <a:r>
              <a:rPr lang="en-GB" dirty="0"/>
              <a:t>Appropriate management plans specific for site or integrated into other development plans (’if need be’)</a:t>
            </a:r>
          </a:p>
          <a:p>
            <a:r>
              <a:rPr lang="en-GB" dirty="0"/>
              <a:t>Screening of possibly damaging activities and appropriate assessment </a:t>
            </a:r>
          </a:p>
          <a:p>
            <a:r>
              <a:rPr lang="en-GB" dirty="0"/>
              <a:t>if necessary – alternatives test, IROPI test, mitigation and compensation</a:t>
            </a:r>
          </a:p>
          <a:p>
            <a:endParaRPr lang="en-GB" dirty="0"/>
          </a:p>
          <a:p>
            <a:endParaRPr lang="en-GB" dirty="0"/>
          </a:p>
          <a:p>
            <a:endParaRPr lang="en-GB" dirty="0"/>
          </a:p>
          <a:p>
            <a:endParaRPr lang="en-GB" dirty="0"/>
          </a:p>
          <a:p>
            <a:endParaRPr lang="en-GB" dirty="0"/>
          </a:p>
          <a:p>
            <a:pPr marL="0" indent="0">
              <a:buNone/>
            </a:pPr>
            <a:endParaRPr lang="en-GB" dirty="0"/>
          </a:p>
        </p:txBody>
      </p:sp>
    </p:spTree>
    <p:extLst>
      <p:ext uri="{BB962C8B-B14F-4D97-AF65-F5344CB8AC3E}">
        <p14:creationId xmlns:p14="http://schemas.microsoft.com/office/powerpoint/2010/main" val="1313050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Member States do</a:t>
            </a:r>
          </a:p>
        </p:txBody>
      </p:sp>
      <p:sp>
        <p:nvSpPr>
          <p:cNvPr id="3" name="Content Placeholder 2"/>
          <p:cNvSpPr>
            <a:spLocks noGrp="1"/>
          </p:cNvSpPr>
          <p:nvPr>
            <p:ph idx="1"/>
          </p:nvPr>
        </p:nvSpPr>
        <p:spPr>
          <a:xfrm>
            <a:off x="609600" y="1419367"/>
            <a:ext cx="5414392" cy="4241882"/>
          </a:xfrm>
        </p:spPr>
        <p:txBody>
          <a:bodyPr>
            <a:normAutofit fontScale="85000" lnSpcReduction="20000"/>
          </a:bodyPr>
          <a:lstStyle/>
          <a:p>
            <a:pPr marL="0" indent="0">
              <a:buNone/>
            </a:pPr>
            <a:r>
              <a:rPr lang="en-GB" b="1" dirty="0"/>
              <a:t>What is designated?</a:t>
            </a:r>
          </a:p>
          <a:p>
            <a:r>
              <a:rPr lang="en-GB" dirty="0"/>
              <a:t>Overlaps with national protected area designations</a:t>
            </a:r>
          </a:p>
          <a:p>
            <a:r>
              <a:rPr lang="en-GB" dirty="0"/>
              <a:t>Land with existing economic uses</a:t>
            </a:r>
          </a:p>
          <a:p>
            <a:pPr marL="0" indent="0">
              <a:buNone/>
            </a:pPr>
            <a:r>
              <a:rPr lang="en-GB" b="1" dirty="0"/>
              <a:t>Who manages?</a:t>
            </a:r>
          </a:p>
          <a:p>
            <a:r>
              <a:rPr lang="en-GB" dirty="0"/>
              <a:t>State forestry and other public land</a:t>
            </a:r>
          </a:p>
          <a:p>
            <a:r>
              <a:rPr lang="en-GB" dirty="0"/>
              <a:t>Local authorities</a:t>
            </a:r>
          </a:p>
          <a:p>
            <a:r>
              <a:rPr lang="en-GB" dirty="0"/>
              <a:t>Private landowners – farmers, foresters</a:t>
            </a:r>
          </a:p>
          <a:p>
            <a:r>
              <a:rPr lang="en-GB" dirty="0"/>
              <a:t>NGOs or social organisations</a:t>
            </a:r>
          </a:p>
          <a:p>
            <a:r>
              <a:rPr lang="en-GB" dirty="0"/>
              <a:t>Shared responsibilities</a:t>
            </a:r>
          </a:p>
          <a:p>
            <a:pPr marL="0" indent="0">
              <a:buNone/>
            </a:pPr>
            <a:r>
              <a:rPr lang="en-GB" b="1" dirty="0"/>
              <a:t>How managed?</a:t>
            </a:r>
          </a:p>
          <a:p>
            <a:r>
              <a:rPr lang="en-GB" dirty="0"/>
              <a:t>Contracts – </a:t>
            </a:r>
            <a:r>
              <a:rPr lang="en-GB" dirty="0" err="1"/>
              <a:t>agri-env</a:t>
            </a:r>
            <a:r>
              <a:rPr lang="en-GB" dirty="0"/>
              <a:t> or other</a:t>
            </a:r>
          </a:p>
          <a:p>
            <a:r>
              <a:rPr lang="en-GB" dirty="0"/>
              <a:t>Land stewardship agreements</a:t>
            </a:r>
          </a:p>
          <a:p>
            <a:r>
              <a:rPr lang="en-GB" dirty="0"/>
              <a:t>Forest management plans</a:t>
            </a:r>
          </a:p>
        </p:txBody>
      </p:sp>
      <p:pic>
        <p:nvPicPr>
          <p:cNvPr id="6" name="Content Placeholder 5"/>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6096000" y="2335516"/>
            <a:ext cx="5486400" cy="2590192"/>
          </a:xfrm>
        </p:spPr>
      </p:pic>
    </p:spTree>
    <p:extLst>
      <p:ext uri="{BB962C8B-B14F-4D97-AF65-F5344CB8AC3E}">
        <p14:creationId xmlns:p14="http://schemas.microsoft.com/office/powerpoint/2010/main" val="240217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Sectors and stakeholders</a:t>
            </a:r>
          </a:p>
        </p:txBody>
      </p:sp>
      <p:sp>
        <p:nvSpPr>
          <p:cNvPr id="3" name="Content Placeholder 2"/>
          <p:cNvSpPr>
            <a:spLocks noGrp="1"/>
          </p:cNvSpPr>
          <p:nvPr>
            <p:ph idx="1"/>
          </p:nvPr>
        </p:nvSpPr>
        <p:spPr/>
        <p:txBody>
          <a:bodyPr>
            <a:normAutofit fontScale="92500" lnSpcReduction="10000"/>
          </a:bodyPr>
          <a:lstStyle/>
          <a:p>
            <a:pPr marL="0" indent="0">
              <a:buNone/>
            </a:pPr>
            <a:r>
              <a:rPr lang="en-GB" dirty="0" smtClean="0"/>
              <a:t>DG ENV guidance on Natura 2000 and:</a:t>
            </a:r>
          </a:p>
          <a:p>
            <a:r>
              <a:rPr lang="en-GB" dirty="0" smtClean="0"/>
              <a:t>Farming</a:t>
            </a:r>
            <a:endParaRPr lang="en-GB" dirty="0"/>
          </a:p>
          <a:p>
            <a:r>
              <a:rPr lang="en-GB" dirty="0"/>
              <a:t>Forestry</a:t>
            </a:r>
          </a:p>
          <a:p>
            <a:r>
              <a:rPr lang="en-GB" dirty="0"/>
              <a:t>A</a:t>
            </a:r>
            <a:r>
              <a:rPr lang="en-GB" dirty="0" smtClean="0"/>
              <a:t>quaculture</a:t>
            </a:r>
            <a:endParaRPr lang="en-GB" dirty="0"/>
          </a:p>
          <a:p>
            <a:r>
              <a:rPr lang="en-GB" dirty="0" smtClean="0"/>
              <a:t>Mining </a:t>
            </a:r>
            <a:r>
              <a:rPr lang="en-GB" dirty="0"/>
              <a:t>and quarrying</a:t>
            </a:r>
          </a:p>
          <a:p>
            <a:r>
              <a:rPr lang="en-GB" dirty="0" smtClean="0"/>
              <a:t>Energy – transmission infrastructure, wind farms, hydropower</a:t>
            </a:r>
          </a:p>
          <a:p>
            <a:pPr marL="0" indent="0">
              <a:buNone/>
            </a:pPr>
            <a:r>
              <a:rPr lang="en-GB" dirty="0" smtClean="0"/>
              <a:t>Also important:</a:t>
            </a:r>
          </a:p>
          <a:p>
            <a:r>
              <a:rPr lang="en-GB" dirty="0"/>
              <a:t>Recreation and tourism</a:t>
            </a:r>
          </a:p>
          <a:p>
            <a:r>
              <a:rPr lang="en-GB" dirty="0" smtClean="0"/>
              <a:t>Fishing and hunting</a:t>
            </a:r>
          </a:p>
          <a:p>
            <a:r>
              <a:rPr lang="en-GB" dirty="0" smtClean="0"/>
              <a:t>Bioenergy</a:t>
            </a:r>
            <a:endParaRPr lang="en-GB" dirty="0"/>
          </a:p>
        </p:txBody>
      </p:sp>
      <p:pic>
        <p:nvPicPr>
          <p:cNvPr id="8" name="Content Placeholder 7"/>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7404407" y="1600200"/>
            <a:ext cx="2869585" cy="4060825"/>
          </a:xfrm>
        </p:spPr>
      </p:pic>
    </p:spTree>
    <p:extLst>
      <p:ext uri="{BB962C8B-B14F-4D97-AF65-F5344CB8AC3E}">
        <p14:creationId xmlns:p14="http://schemas.microsoft.com/office/powerpoint/2010/main" val="3064732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Natura 2000 </a:t>
            </a:r>
            <a:r>
              <a:rPr lang="de-DE" dirty="0" err="1"/>
              <a:t>and</a:t>
            </a:r>
            <a:r>
              <a:rPr lang="de-DE" dirty="0"/>
              <a:t> EU </a:t>
            </a:r>
            <a:r>
              <a:rPr lang="de-DE" dirty="0" err="1"/>
              <a:t>legislation</a:t>
            </a:r>
            <a:endParaRPr lang="de-DE" dirty="0"/>
          </a:p>
        </p:txBody>
      </p:sp>
      <p:sp>
        <p:nvSpPr>
          <p:cNvPr id="3" name="Content Placeholder 2"/>
          <p:cNvSpPr>
            <a:spLocks noGrp="1"/>
          </p:cNvSpPr>
          <p:nvPr>
            <p:ph idx="1"/>
          </p:nvPr>
        </p:nvSpPr>
        <p:spPr/>
        <p:txBody>
          <a:bodyPr/>
          <a:lstStyle/>
          <a:p>
            <a:pPr marL="0" indent="0">
              <a:buNone/>
            </a:pPr>
            <a:r>
              <a:rPr lang="de-DE" b="1" dirty="0"/>
              <a:t>FAQ </a:t>
            </a:r>
            <a:r>
              <a:rPr lang="de-DE" b="1" dirty="0" err="1"/>
              <a:t>guidance</a:t>
            </a:r>
            <a:r>
              <a:rPr lang="de-DE" b="1" dirty="0"/>
              <a:t> </a:t>
            </a:r>
            <a:r>
              <a:rPr lang="de-DE" b="1" dirty="0" err="1"/>
              <a:t>documents</a:t>
            </a:r>
            <a:endParaRPr lang="de-DE" b="1" dirty="0"/>
          </a:p>
          <a:p>
            <a:r>
              <a:rPr lang="de-DE" dirty="0" err="1"/>
              <a:t>Water</a:t>
            </a:r>
            <a:r>
              <a:rPr lang="de-DE" dirty="0"/>
              <a:t> Framework </a:t>
            </a:r>
            <a:r>
              <a:rPr lang="de-DE" dirty="0" err="1"/>
              <a:t>Directive</a:t>
            </a:r>
            <a:r>
              <a:rPr lang="de-DE" dirty="0"/>
              <a:t> </a:t>
            </a:r>
          </a:p>
          <a:p>
            <a:r>
              <a:rPr lang="de-DE" dirty="0"/>
              <a:t>Marine </a:t>
            </a:r>
            <a:r>
              <a:rPr lang="de-DE" dirty="0" err="1"/>
              <a:t>Strategy</a:t>
            </a:r>
            <a:r>
              <a:rPr lang="de-DE" dirty="0"/>
              <a:t> Framework </a:t>
            </a:r>
            <a:r>
              <a:rPr lang="de-DE" dirty="0" err="1"/>
              <a:t>Directive</a:t>
            </a:r>
            <a:endParaRPr lang="de-DE" dirty="0"/>
          </a:p>
          <a:p>
            <a:r>
              <a:rPr lang="de-DE" dirty="0" err="1"/>
              <a:t>Floods</a:t>
            </a:r>
            <a:r>
              <a:rPr lang="de-DE" dirty="0"/>
              <a:t> </a:t>
            </a:r>
            <a:r>
              <a:rPr lang="de-DE" dirty="0" err="1"/>
              <a:t>Directive</a:t>
            </a:r>
            <a:endParaRPr lang="de-DE" dirty="0"/>
          </a:p>
          <a:p>
            <a:r>
              <a:rPr lang="de-DE" dirty="0"/>
              <a:t>Nitrates </a:t>
            </a:r>
            <a:r>
              <a:rPr lang="de-DE" dirty="0" err="1"/>
              <a:t>Directive</a:t>
            </a:r>
            <a:endParaRPr lang="de-DE" dirty="0"/>
          </a:p>
          <a:p>
            <a:r>
              <a:rPr lang="de-DE" dirty="0"/>
              <a:t>Invasive Alien </a:t>
            </a:r>
            <a:r>
              <a:rPr lang="de-DE" dirty="0" err="1"/>
              <a:t>Species</a:t>
            </a:r>
            <a:r>
              <a:rPr lang="de-DE" dirty="0"/>
              <a:t> Regulation</a:t>
            </a:r>
          </a:p>
          <a:p>
            <a:pPr marL="0" indent="0">
              <a:buNone/>
            </a:pPr>
            <a:r>
              <a:rPr lang="de-DE" b="1" dirty="0"/>
              <a:t>Management </a:t>
            </a:r>
            <a:r>
              <a:rPr lang="de-DE" b="1" dirty="0" err="1"/>
              <a:t>guidance</a:t>
            </a:r>
            <a:endParaRPr lang="de-DE" b="1" dirty="0"/>
          </a:p>
          <a:p>
            <a:r>
              <a:rPr lang="de-DE" dirty="0"/>
              <a:t>Common </a:t>
            </a:r>
            <a:r>
              <a:rPr lang="de-DE" dirty="0" err="1"/>
              <a:t>Agricultural</a:t>
            </a:r>
            <a:r>
              <a:rPr lang="de-DE" dirty="0"/>
              <a:t> </a:t>
            </a:r>
            <a:r>
              <a:rPr lang="de-DE" dirty="0" err="1"/>
              <a:t>Policy</a:t>
            </a:r>
            <a:endParaRPr lang="de-DE" dirty="0"/>
          </a:p>
          <a:p>
            <a:r>
              <a:rPr lang="de-DE" dirty="0" err="1"/>
              <a:t>Energy</a:t>
            </a:r>
            <a:r>
              <a:rPr lang="de-DE" dirty="0"/>
              <a:t> </a:t>
            </a:r>
            <a:r>
              <a:rPr lang="de-DE" dirty="0" err="1"/>
              <a:t>regulations</a:t>
            </a:r>
            <a:endParaRPr lang="de-DE" dirty="0"/>
          </a:p>
        </p:txBody>
      </p:sp>
      <p:pic>
        <p:nvPicPr>
          <p:cNvPr id="5" name="Content Placeholder 4"/>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6624205" y="1600200"/>
            <a:ext cx="4429990" cy="4060825"/>
          </a:xfrm>
        </p:spPr>
      </p:pic>
    </p:spTree>
    <p:extLst>
      <p:ext uri="{BB962C8B-B14F-4D97-AF65-F5344CB8AC3E}">
        <p14:creationId xmlns:p14="http://schemas.microsoft.com/office/powerpoint/2010/main" val="1515777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Prioritized Action Frameworks and EU funding</a:t>
            </a:r>
          </a:p>
        </p:txBody>
      </p:sp>
      <p:sp>
        <p:nvSpPr>
          <p:cNvPr id="3" name="Content Placeholder 2"/>
          <p:cNvSpPr>
            <a:spLocks noGrp="1"/>
          </p:cNvSpPr>
          <p:nvPr>
            <p:ph idx="1"/>
          </p:nvPr>
        </p:nvSpPr>
        <p:spPr/>
        <p:txBody>
          <a:bodyPr>
            <a:normAutofit lnSpcReduction="10000"/>
          </a:bodyPr>
          <a:lstStyle/>
          <a:p>
            <a:r>
              <a:rPr lang="en-GB" dirty="0"/>
              <a:t>EU </a:t>
            </a:r>
            <a:r>
              <a:rPr lang="en-GB" b="1" dirty="0"/>
              <a:t>integrated financing approach </a:t>
            </a:r>
            <a:r>
              <a:rPr lang="en-GB" dirty="0"/>
              <a:t>– dedicated LIFE fund but most resources through sectoral funds</a:t>
            </a:r>
          </a:p>
          <a:p>
            <a:r>
              <a:rPr lang="en-GB" dirty="0"/>
              <a:t>Ambition to integrate biodiversity and nature priorities into sectoral funds</a:t>
            </a:r>
          </a:p>
          <a:p>
            <a:r>
              <a:rPr lang="en-GB" dirty="0"/>
              <a:t>Estimate that current EU funding meets at most 20% of estimated costs of Natura 2000 network and national funding is insufficient to fill </a:t>
            </a:r>
            <a:r>
              <a:rPr lang="en-GB" b="1" dirty="0"/>
              <a:t>funding gap</a:t>
            </a:r>
          </a:p>
          <a:p>
            <a:r>
              <a:rPr lang="en-GB" dirty="0"/>
              <a:t>Lack of legitimacy, institutional and legal fit, administrative burden</a:t>
            </a:r>
          </a:p>
          <a:p>
            <a:r>
              <a:rPr lang="en-GB" b="1" dirty="0"/>
              <a:t>Lack of indicators and reporting </a:t>
            </a:r>
            <a:r>
              <a:rPr lang="en-GB" dirty="0"/>
              <a:t>to allow Natura 2000 fund tracking</a:t>
            </a:r>
          </a:p>
          <a:p>
            <a:r>
              <a:rPr lang="en-GB" b="1" dirty="0"/>
              <a:t>Improvements</a:t>
            </a:r>
            <a:r>
              <a:rPr lang="en-GB" dirty="0"/>
              <a:t>: earmarking, coordination &amp; coherence, monitoring and learning, awareness raising</a:t>
            </a:r>
          </a:p>
          <a:p>
            <a:r>
              <a:rPr lang="en-GB" dirty="0"/>
              <a:t>PAFS for 2020-2027 funding period currently being prepared</a:t>
            </a:r>
          </a:p>
          <a:p>
            <a:endParaRPr lang="en-GB" dirty="0"/>
          </a:p>
          <a:p>
            <a:endParaRPr lang="en-GB" dirty="0"/>
          </a:p>
        </p:txBody>
      </p:sp>
    </p:spTree>
    <p:extLst>
      <p:ext uri="{BB962C8B-B14F-4D97-AF65-F5344CB8AC3E}">
        <p14:creationId xmlns:p14="http://schemas.microsoft.com/office/powerpoint/2010/main" val="2129303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Monitoring and assessing Natura 2000 effectiveness</a:t>
            </a:r>
          </a:p>
        </p:txBody>
      </p:sp>
      <p:sp>
        <p:nvSpPr>
          <p:cNvPr id="3" name="Content Placeholder 2"/>
          <p:cNvSpPr>
            <a:spLocks noGrp="1"/>
          </p:cNvSpPr>
          <p:nvPr>
            <p:ph idx="1"/>
          </p:nvPr>
        </p:nvSpPr>
        <p:spPr/>
        <p:txBody>
          <a:bodyPr>
            <a:normAutofit fontScale="92500"/>
          </a:bodyPr>
          <a:lstStyle/>
          <a:p>
            <a:pPr marL="0" indent="0">
              <a:buNone/>
            </a:pPr>
            <a:r>
              <a:rPr lang="en-GB" b="1" dirty="0"/>
              <a:t>How to assess delivery of objectives</a:t>
            </a:r>
          </a:p>
          <a:p>
            <a:r>
              <a:rPr lang="en-GB" dirty="0"/>
              <a:t>Conservation status assessments and surveillance of habitats and species</a:t>
            </a:r>
          </a:p>
          <a:p>
            <a:r>
              <a:rPr lang="en-GB" dirty="0"/>
              <a:t>Standard Data Forms</a:t>
            </a:r>
          </a:p>
          <a:p>
            <a:r>
              <a:rPr lang="en-GB" dirty="0"/>
              <a:t>Site condition assessment process – every site reviewed at 6-12 </a:t>
            </a:r>
            <a:r>
              <a:rPr lang="en-GB" dirty="0" err="1"/>
              <a:t>yr</a:t>
            </a:r>
            <a:r>
              <a:rPr lang="en-GB" dirty="0"/>
              <a:t> intervals</a:t>
            </a:r>
          </a:p>
          <a:p>
            <a:pPr marL="0" indent="0">
              <a:buNone/>
            </a:pPr>
            <a:r>
              <a:rPr lang="en-GB" b="1" dirty="0"/>
              <a:t>How to assess adequacy &amp; appropriateness of management systems &amp; processes</a:t>
            </a:r>
          </a:p>
          <a:p>
            <a:r>
              <a:rPr lang="en-GB" dirty="0"/>
              <a:t>Management effectiveness evaluations  - only national parks and other large sites?</a:t>
            </a:r>
          </a:p>
        </p:txBody>
      </p:sp>
      <p:pic>
        <p:nvPicPr>
          <p:cNvPr id="6" name="Content Placeholder 5"/>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6096000" y="2197368"/>
            <a:ext cx="5486400" cy="2866489"/>
          </a:xfrm>
        </p:spPr>
      </p:pic>
    </p:spTree>
    <p:extLst>
      <p:ext uri="{BB962C8B-B14F-4D97-AF65-F5344CB8AC3E}">
        <p14:creationId xmlns:p14="http://schemas.microsoft.com/office/powerpoint/2010/main" val="3381464782"/>
      </p:ext>
    </p:extLst>
  </p:cSld>
  <p:clrMapOvr>
    <a:masterClrMapping/>
  </p:clrMapOvr>
</p:sld>
</file>

<file path=ppt/theme/theme1.xml><?xml version="1.0" encoding="utf-8"?>
<a:theme xmlns:a="http://schemas.openxmlformats.org/drawingml/2006/main" name="Template 2016_v2">
  <a:themeElements>
    <a:clrScheme name="IEEP colours 2016">
      <a:dk1>
        <a:srgbClr val="3F3F3F"/>
      </a:dk1>
      <a:lt1>
        <a:sysClr val="window" lastClr="FFFFFF"/>
      </a:lt1>
      <a:dk2>
        <a:srgbClr val="618015"/>
      </a:dk2>
      <a:lt2>
        <a:srgbClr val="EBB300"/>
      </a:lt2>
      <a:accent1>
        <a:srgbClr val="DA6542"/>
      </a:accent1>
      <a:accent2>
        <a:srgbClr val="784C6C"/>
      </a:accent2>
      <a:accent3>
        <a:srgbClr val="617EA5"/>
      </a:accent3>
      <a:accent4>
        <a:srgbClr val="5F9471"/>
      </a:accent4>
      <a:accent5>
        <a:srgbClr val="8DAE5D"/>
      </a:accent5>
      <a:accent6>
        <a:srgbClr val="D3B742"/>
      </a:accent6>
      <a:hlink>
        <a:srgbClr val="9BBB59"/>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reen widescreen 2017 Presentation template" id="{65C1129D-62BA-4319-B84C-A24CDFFC39ED}" vid="{EEE3C868-BE31-47DC-B959-9C3DD859006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Green widescreen 2017 Presentation template</Template>
  <TotalTime>886</TotalTime>
  <Words>3768</Words>
  <Application>Microsoft Office PowerPoint</Application>
  <PresentationFormat>Widescreen</PresentationFormat>
  <Paragraphs>318</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Symbol</vt:lpstr>
      <vt:lpstr>Wingdings</vt:lpstr>
      <vt:lpstr>Template 2016_v2</vt:lpstr>
      <vt:lpstr>Natura 2000 governance</vt:lpstr>
      <vt:lpstr>My talk today</vt:lpstr>
      <vt:lpstr>What the Natura 2000 network has and has not achieved </vt:lpstr>
      <vt:lpstr>What the directives require</vt:lpstr>
      <vt:lpstr>What Member States do</vt:lpstr>
      <vt:lpstr>Sectors and stakeholders</vt:lpstr>
      <vt:lpstr>Natura 2000 and EU legislation</vt:lpstr>
      <vt:lpstr>Prioritized Action Frameworks and EU funding</vt:lpstr>
      <vt:lpstr>Monitoring and assessing Natura 2000 effectiveness</vt:lpstr>
      <vt:lpstr>Natura 2000 site managers are expected to</vt:lpstr>
      <vt:lpstr>Incentives and compliance</vt:lpstr>
      <vt:lpstr>Questions to you</vt:lpstr>
      <vt:lpstr>PowerPoint Presentation</vt:lpstr>
    </vt:vector>
  </TitlesOfParts>
  <Company>IEEP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 2000 governance</dc:title>
  <dc:creator>Evelyn Underwood</dc:creator>
  <cp:lastModifiedBy>Evelyn Underwood</cp:lastModifiedBy>
  <cp:revision>65</cp:revision>
  <dcterms:created xsi:type="dcterms:W3CDTF">2019-10-08T09:15:52Z</dcterms:created>
  <dcterms:modified xsi:type="dcterms:W3CDTF">2019-10-16T10:30:52Z</dcterms:modified>
</cp:coreProperties>
</file>